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258" r:id="rId3"/>
    <p:sldId id="259" r:id="rId4"/>
    <p:sldId id="261" r:id="rId5"/>
    <p:sldId id="263" r:id="rId6"/>
    <p:sldId id="260" r:id="rId7"/>
    <p:sldId id="318" r:id="rId8"/>
    <p:sldId id="295" r:id="rId9"/>
    <p:sldId id="268" r:id="rId10"/>
    <p:sldId id="310" r:id="rId11"/>
    <p:sldId id="311" r:id="rId12"/>
    <p:sldId id="313" r:id="rId13"/>
    <p:sldId id="271" r:id="rId14"/>
    <p:sldId id="304" r:id="rId15"/>
    <p:sldId id="305" r:id="rId16"/>
    <p:sldId id="307" r:id="rId17"/>
    <p:sldId id="314" r:id="rId18"/>
    <p:sldId id="266" r:id="rId19"/>
    <p:sldId id="300" r:id="rId20"/>
    <p:sldId id="269" r:id="rId21"/>
    <p:sldId id="315" r:id="rId22"/>
    <p:sldId id="316" r:id="rId23"/>
    <p:sldId id="272" r:id="rId24"/>
    <p:sldId id="317" r:id="rId25"/>
    <p:sldId id="277" r:id="rId26"/>
    <p:sldId id="275"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52" autoAdjust="0"/>
  </p:normalViewPr>
  <p:slideViewPr>
    <p:cSldViewPr snapToGrid="0">
      <p:cViewPr varScale="1">
        <p:scale>
          <a:sx n="80" d="100"/>
          <a:sy n="80" d="100"/>
        </p:scale>
        <p:origin x="754"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5B8612-60FE-4DFC-A58D-C726E53374DF}" type="datetimeFigureOut">
              <a:rPr lang="zh-TW" altLang="en-US" smtClean="0"/>
              <a:t>2022/11/17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DF0D5-5EDE-42CF-915F-EB4FD116D625}" type="slidenum">
              <a:rPr lang="zh-TW" altLang="en-US" smtClean="0"/>
              <a:t>‹#›</a:t>
            </a:fld>
            <a:endParaRPr lang="zh-TW" altLang="en-US"/>
          </a:p>
        </p:txBody>
      </p:sp>
    </p:spTree>
    <p:extLst>
      <p:ext uri="{BB962C8B-B14F-4D97-AF65-F5344CB8AC3E}">
        <p14:creationId xmlns:p14="http://schemas.microsoft.com/office/powerpoint/2010/main" val="1899309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74DF0D5-5EDE-42CF-915F-EB4FD116D625}" type="slidenum">
              <a:rPr lang="zh-TW" altLang="en-US" smtClean="0"/>
              <a:t>1</a:t>
            </a:fld>
            <a:endParaRPr lang="zh-TW" altLang="en-US"/>
          </a:p>
        </p:txBody>
      </p:sp>
    </p:spTree>
    <p:extLst>
      <p:ext uri="{BB962C8B-B14F-4D97-AF65-F5344CB8AC3E}">
        <p14:creationId xmlns:p14="http://schemas.microsoft.com/office/powerpoint/2010/main" val="2111084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35572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2506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8573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22290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9683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3617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3368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835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85203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530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74DF0D5-5EDE-42CF-915F-EB4FD116D625}" type="slidenum">
              <a:rPr lang="zh-TW" altLang="en-US" smtClean="0"/>
              <a:t>6</a:t>
            </a:fld>
            <a:endParaRPr lang="zh-TW" altLang="en-US"/>
          </a:p>
        </p:txBody>
      </p:sp>
    </p:spTree>
    <p:extLst>
      <p:ext uri="{BB962C8B-B14F-4D97-AF65-F5344CB8AC3E}">
        <p14:creationId xmlns:p14="http://schemas.microsoft.com/office/powerpoint/2010/main" val="827120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67048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6811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12458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8032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53245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9602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09458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4016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4DF0D5-5EDE-42CF-915F-EB4FD116D62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38591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BF8C08-6EAC-C50E-F23C-0DCF542A94B3}"/>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9A332FB3-466D-6060-2104-BD315D546D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811534D-4901-A284-33AB-8CA00464BA42}"/>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91F2FAE0-52B1-DF99-8E74-C67FB7A75BE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2994F2C-F35E-0F97-EB2F-08004B13697B}"/>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1717725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44E4D9-81C6-67AD-CAB6-93593B818EF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0E6C9D4-0A42-0EC0-597B-2E8658C401C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5FA596-281B-8E35-8E57-70347D2C5C1F}"/>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B3E8E286-2C1C-19B6-6FC6-88994769CA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E3970D2-E294-4ABC-8C54-295F4ADE2313}"/>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82933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464017E4-47F9-1BBE-5684-451AAE2AE78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FC02E2C-BEBF-6981-2A47-448A7F0A3E02}"/>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26C0467-3990-6177-AFCE-23EB1780C8B9}"/>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06EA9D04-53CC-9C04-DBEF-ABEDA6F30E6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3CD54EC-792F-2A2F-007D-7AADCB704944}"/>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253111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604565-BA67-DD6A-FCD4-57417DD6E03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51C2E3E-FE94-CFE3-F073-5FA406600CAC}"/>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EC8586A-0B42-EEDD-DCB3-7F555BA2C402}"/>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D0BDDC08-5E1A-C8AB-CA1E-198518E2374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412573B-31C5-7A07-F36C-FB3DE1C7E4BC}"/>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2180748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6DD4-E906-37FB-2F1F-922CADC03CE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C9CA6C4F-E683-EC39-B119-A780F6F05B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25FE845-A35E-38DD-C360-003C86D095CD}"/>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5EBFC664-DD68-C05D-ECE2-83D6E4C845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42D7213-4255-2587-ED0C-72D13546E7FC}"/>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1886630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5002F0-5ED6-6C93-0DDD-99D0E591978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B6ED433-CEEC-D081-A340-9954DA67C73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3566DA5F-85D3-A984-A478-F8CC2245ECFD}"/>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699A163E-6E43-EDBF-0042-DA3F7A92F71F}"/>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6" name="頁尾版面配置區 5">
            <a:extLst>
              <a:ext uri="{FF2B5EF4-FFF2-40B4-BE49-F238E27FC236}">
                <a16:creationId xmlns:a16="http://schemas.microsoft.com/office/drawing/2014/main" id="{41777A6A-B786-8AE4-5415-559252E8027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DD9BA38-20CE-3D10-A61B-25560CD4F7AD}"/>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263136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724492-3DF1-C5FD-3BC1-CF681EA2157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13338C-5467-9539-DDFC-83F151743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82BBD6D3-5E82-3525-CA08-BDDB4D97B8C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CBD7FAF-DCD2-245E-06AD-622EC01416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97C7501-356A-3057-8133-A94660A1390F}"/>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3142B37-1D4C-A9D7-04A7-1AF44553C875}"/>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8" name="頁尾版面配置區 7">
            <a:extLst>
              <a:ext uri="{FF2B5EF4-FFF2-40B4-BE49-F238E27FC236}">
                <a16:creationId xmlns:a16="http://schemas.microsoft.com/office/drawing/2014/main" id="{F54838E3-A4D1-92F0-95BE-A4B24A54A6A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93C387A-2E87-4C0D-E3BC-B3A22F474498}"/>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2069107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3409EA-B5E6-2CF4-1706-9930987AEE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BBCFE43-CD92-2B52-D6B3-B21C56C5DEFF}"/>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4" name="頁尾版面配置區 3">
            <a:extLst>
              <a:ext uri="{FF2B5EF4-FFF2-40B4-BE49-F238E27FC236}">
                <a16:creationId xmlns:a16="http://schemas.microsoft.com/office/drawing/2014/main" id="{8E925A91-0F1F-1BF0-A073-07543DB372F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C469F95-0FA3-E2FE-BF6D-90B15870B266}"/>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1211773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A413A264-DA12-0B1F-8C28-15ECBADDF129}"/>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3" name="頁尾版面配置區 2">
            <a:extLst>
              <a:ext uri="{FF2B5EF4-FFF2-40B4-BE49-F238E27FC236}">
                <a16:creationId xmlns:a16="http://schemas.microsoft.com/office/drawing/2014/main" id="{C54821B8-59C0-3A75-2C7C-36FF630756D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2393EC3-E17F-0EE5-0365-F15088F2D249}"/>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427994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03C72B-CA3A-6BED-9981-B8CFEA1A5BC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8EDB758-4094-C37C-4C31-6A89A08F35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850EBBC-F0C9-E141-ECC6-3AE6E61022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F0316CF-81A3-1ACD-2338-74282D06094E}"/>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6" name="頁尾版面配置區 5">
            <a:extLst>
              <a:ext uri="{FF2B5EF4-FFF2-40B4-BE49-F238E27FC236}">
                <a16:creationId xmlns:a16="http://schemas.microsoft.com/office/drawing/2014/main" id="{84598B9C-ADEA-085F-5C75-9EF9559B090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A529355-CA31-4FF7-A411-0B3B1B973246}"/>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1838951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CED53A-6651-C356-26DA-6509E9A92A4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48FE6C4-5022-5BB9-A841-A13B735C0E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67D86B9-409B-0E99-8343-A8C389C9F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52B9F43-9645-26D0-C85E-05F791E3FF89}"/>
              </a:ext>
            </a:extLst>
          </p:cNvPr>
          <p:cNvSpPr>
            <a:spLocks noGrp="1"/>
          </p:cNvSpPr>
          <p:nvPr>
            <p:ph type="dt" sz="half" idx="10"/>
          </p:nvPr>
        </p:nvSpPr>
        <p:spPr/>
        <p:txBody>
          <a:bodyPr/>
          <a:lstStyle/>
          <a:p>
            <a:fld id="{59B517FC-646E-41C2-A2A5-B99567185543}" type="datetimeFigureOut">
              <a:rPr lang="zh-TW" altLang="en-US" smtClean="0"/>
              <a:t>2022/11/17</a:t>
            </a:fld>
            <a:endParaRPr lang="zh-TW" altLang="en-US"/>
          </a:p>
        </p:txBody>
      </p:sp>
      <p:sp>
        <p:nvSpPr>
          <p:cNvPr id="6" name="頁尾版面配置區 5">
            <a:extLst>
              <a:ext uri="{FF2B5EF4-FFF2-40B4-BE49-F238E27FC236}">
                <a16:creationId xmlns:a16="http://schemas.microsoft.com/office/drawing/2014/main" id="{409E10AC-362A-545D-AE97-F9BFB9CA220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37A6F2-CCB0-7BBB-A06F-44D9C8B4E8E5}"/>
              </a:ext>
            </a:extLst>
          </p:cNvPr>
          <p:cNvSpPr>
            <a:spLocks noGrp="1"/>
          </p:cNvSpPr>
          <p:nvPr>
            <p:ph type="sldNum" sz="quarter" idx="12"/>
          </p:nvPr>
        </p:nvSpPr>
        <p:spPr/>
        <p:txBody>
          <a:body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3047863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5FAC3C3-5694-E1DD-889B-E6E55CD32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DB6625B-E87B-139B-D716-E4025A4B93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A3C0D98-642A-2DA7-EB05-255CC55B43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B517FC-646E-41C2-A2A5-B99567185543}" type="datetimeFigureOut">
              <a:rPr lang="zh-TW" altLang="en-US" smtClean="0"/>
              <a:t>2022/11/17</a:t>
            </a:fld>
            <a:endParaRPr lang="zh-TW" altLang="en-US"/>
          </a:p>
        </p:txBody>
      </p:sp>
      <p:sp>
        <p:nvSpPr>
          <p:cNvPr id="5" name="頁尾版面配置區 4">
            <a:extLst>
              <a:ext uri="{FF2B5EF4-FFF2-40B4-BE49-F238E27FC236}">
                <a16:creationId xmlns:a16="http://schemas.microsoft.com/office/drawing/2014/main" id="{03CAEE14-9F13-6D20-1397-4FE8A7FC21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402AEEC3-A226-EDD9-619A-5548759347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372C1A-D4AB-43F5-8E35-D8778E218100}" type="slidenum">
              <a:rPr lang="zh-TW" altLang="en-US" smtClean="0"/>
              <a:t>‹#›</a:t>
            </a:fld>
            <a:endParaRPr lang="zh-TW" altLang="en-US"/>
          </a:p>
        </p:txBody>
      </p:sp>
    </p:spTree>
    <p:extLst>
      <p:ext uri="{BB962C8B-B14F-4D97-AF65-F5344CB8AC3E}">
        <p14:creationId xmlns:p14="http://schemas.microsoft.com/office/powerpoint/2010/main" val="12064186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ucya.herokuapp.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inese tea ceremony">
            <a:extLst>
              <a:ext uri="{FF2B5EF4-FFF2-40B4-BE49-F238E27FC236}">
                <a16:creationId xmlns:a16="http://schemas.microsoft.com/office/drawing/2014/main" id="{3EB9B80E-C442-3E41-FA1E-79E5666CFDF4}"/>
              </a:ext>
            </a:extLst>
          </p:cNvPr>
          <p:cNvPicPr>
            <a:picLocks noChangeAspect="1"/>
          </p:cNvPicPr>
          <p:nvPr/>
        </p:nvPicPr>
        <p:blipFill rotWithShape="1">
          <a:blip r:embed="rId3"/>
          <a:srcRect t="5880" r="23010" b="2869"/>
          <a:stretch/>
        </p:blipFill>
        <p:spPr>
          <a:xfrm>
            <a:off x="3523488" y="10"/>
            <a:ext cx="8668512" cy="6857990"/>
          </a:xfrm>
          <a:prstGeom prst="rect">
            <a:avLst/>
          </a:prstGeom>
        </p:spPr>
      </p:pic>
      <p:sp>
        <p:nvSpPr>
          <p:cNvPr id="64" name="Rectangle 5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01C1CAFA-6D24-E42D-696E-968EFEABA868}"/>
              </a:ext>
            </a:extLst>
          </p:cNvPr>
          <p:cNvSpPr>
            <a:spLocks noGrp="1"/>
          </p:cNvSpPr>
          <p:nvPr>
            <p:ph type="ctrTitle"/>
          </p:nvPr>
        </p:nvSpPr>
        <p:spPr>
          <a:xfrm>
            <a:off x="260657" y="1188929"/>
            <a:ext cx="4458003" cy="3204134"/>
          </a:xfrm>
        </p:spPr>
        <p:txBody>
          <a:bodyPr anchor="b">
            <a:normAutofit/>
          </a:bodyPr>
          <a:lstStyle/>
          <a:p>
            <a:pPr algn="l"/>
            <a:r>
              <a:rPr lang="zh-TW" altLang="en-US" sz="4800" b="1" dirty="0">
                <a:latin typeface="標楷體" panose="03000509000000000000" pitchFamily="65" charset="-120"/>
                <a:ea typeface="標楷體" panose="03000509000000000000" pitchFamily="65" charset="-120"/>
                <a:cs typeface="Arial" panose="020B0604020202020204" pitchFamily="34" charset="0"/>
              </a:rPr>
              <a:t>幸茶飲料專賣店</a:t>
            </a:r>
          </a:p>
        </p:txBody>
      </p:sp>
      <p:sp>
        <p:nvSpPr>
          <p:cNvPr id="3" name="副標題 2">
            <a:extLst>
              <a:ext uri="{FF2B5EF4-FFF2-40B4-BE49-F238E27FC236}">
                <a16:creationId xmlns:a16="http://schemas.microsoft.com/office/drawing/2014/main" id="{F15A9D87-1845-3678-4187-1C114503670F}"/>
              </a:ext>
            </a:extLst>
          </p:cNvPr>
          <p:cNvSpPr>
            <a:spLocks noGrp="1"/>
          </p:cNvSpPr>
          <p:nvPr>
            <p:ph type="subTitle" idx="1"/>
          </p:nvPr>
        </p:nvSpPr>
        <p:spPr>
          <a:xfrm>
            <a:off x="260657" y="4872922"/>
            <a:ext cx="4458003" cy="1208141"/>
          </a:xfrm>
        </p:spPr>
        <p:txBody>
          <a:bodyPr>
            <a:normAutofit/>
          </a:bodyPr>
          <a:lstStyle/>
          <a:p>
            <a:pPr algn="l"/>
            <a:r>
              <a:rPr lang="zh-TW" altLang="en-US" sz="2000" b="1" dirty="0">
                <a:latin typeface="標楷體" panose="03000509000000000000" pitchFamily="65" charset="-120"/>
                <a:ea typeface="標楷體" panose="03000509000000000000" pitchFamily="65" charset="-120"/>
              </a:rPr>
              <a:t>指導老師：康贊清老師</a:t>
            </a:r>
            <a:endParaRPr lang="en-US" altLang="zh-TW" sz="2000" b="1" dirty="0">
              <a:latin typeface="標楷體" panose="03000509000000000000" pitchFamily="65" charset="-120"/>
              <a:ea typeface="標楷體" panose="03000509000000000000" pitchFamily="65" charset="-120"/>
            </a:endParaRPr>
          </a:p>
          <a:p>
            <a:pPr algn="l"/>
            <a:r>
              <a:rPr lang="zh-TW" altLang="en-US" sz="2000" b="1" dirty="0">
                <a:latin typeface="標楷體" panose="03000509000000000000" pitchFamily="65" charset="-120"/>
                <a:ea typeface="標楷體" panose="03000509000000000000" pitchFamily="65" charset="-120"/>
              </a:rPr>
              <a:t>組員：資工四</a:t>
            </a:r>
            <a:r>
              <a:rPr lang="en-US" altLang="zh-TW" sz="2000" b="1" dirty="0">
                <a:latin typeface="標楷體" panose="03000509000000000000" pitchFamily="65" charset="-120"/>
                <a:ea typeface="標楷體" panose="03000509000000000000" pitchFamily="65" charset="-120"/>
              </a:rPr>
              <a:t>A</a:t>
            </a:r>
            <a:r>
              <a:rPr lang="zh-TW" altLang="en-US" sz="2000" b="1" dirty="0">
                <a:latin typeface="標楷體" panose="03000509000000000000" pitchFamily="65" charset="-120"/>
                <a:ea typeface="標楷體" panose="03000509000000000000" pitchFamily="65" charset="-120"/>
              </a:rPr>
              <a:t>  </a:t>
            </a:r>
            <a:r>
              <a:rPr lang="en-US" altLang="zh-TW" sz="2000" b="1" dirty="0">
                <a:latin typeface="標楷體" panose="03000509000000000000" pitchFamily="65" charset="-120"/>
                <a:ea typeface="標楷體" panose="03000509000000000000" pitchFamily="65" charset="-120"/>
              </a:rPr>
              <a:t>410855299  </a:t>
            </a:r>
            <a:r>
              <a:rPr lang="zh-TW" altLang="en-US" sz="2000" b="1" dirty="0">
                <a:latin typeface="標楷體" panose="03000509000000000000" pitchFamily="65" charset="-120"/>
                <a:ea typeface="標楷體" panose="03000509000000000000" pitchFamily="65" charset="-120"/>
              </a:rPr>
              <a:t>陳弈潔</a:t>
            </a:r>
          </a:p>
        </p:txBody>
      </p:sp>
      <p:sp>
        <p:nvSpPr>
          <p:cNvPr id="65" name="Rectangle 5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2" name="Rectangle 6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56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標題 1">
            <a:extLst>
              <a:ext uri="{FF2B5EF4-FFF2-40B4-BE49-F238E27FC236}">
                <a16:creationId xmlns:a16="http://schemas.microsoft.com/office/drawing/2014/main" id="{4B4F4B8B-076E-770D-A094-FD1A9EEBBF8B}"/>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6000" b="1">
                <a:latin typeface="標楷體" panose="03000509000000000000" pitchFamily="65" charset="-120"/>
                <a:ea typeface="標楷體" panose="03000509000000000000" pitchFamily="65" charset="-120"/>
              </a:rPr>
              <a:t>介面展示</a:t>
            </a:r>
            <a:r>
              <a:rPr lang="en-US" altLang="zh-TW" sz="6000" b="1">
                <a:latin typeface="標楷體" panose="03000509000000000000" pitchFamily="65" charset="-120"/>
                <a:ea typeface="標楷體" panose="03000509000000000000" pitchFamily="65" charset="-120"/>
              </a:rPr>
              <a:t>(</a:t>
            </a:r>
            <a:r>
              <a:rPr lang="zh-TW" altLang="en-US" sz="6000" b="1">
                <a:latin typeface="標楷體" panose="03000509000000000000" pitchFamily="65" charset="-120"/>
                <a:ea typeface="標楷體" panose="03000509000000000000" pitchFamily="65" charset="-120"/>
              </a:rPr>
              <a:t>店家</a:t>
            </a:r>
            <a:r>
              <a:rPr lang="en-US" altLang="zh-TW" sz="6000" b="1">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5E8C3BC9-DEE0-080C-C446-665C7BA76EC8}"/>
              </a:ext>
            </a:extLst>
          </p:cNvPr>
          <p:cNvSpPr txBox="1"/>
          <p:nvPr/>
        </p:nvSpPr>
        <p:spPr>
          <a:xfrm>
            <a:off x="767437" y="6013046"/>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新增商品</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9" name="圖片 8">
            <a:extLst>
              <a:ext uri="{FF2B5EF4-FFF2-40B4-BE49-F238E27FC236}">
                <a16:creationId xmlns:a16="http://schemas.microsoft.com/office/drawing/2014/main" id="{36EE5324-282B-FAF6-D706-C3A4251FBFA8}"/>
              </a:ext>
            </a:extLst>
          </p:cNvPr>
          <p:cNvPicPr>
            <a:picLocks noChangeAspect="1"/>
          </p:cNvPicPr>
          <p:nvPr/>
        </p:nvPicPr>
        <p:blipFill rotWithShape="1">
          <a:blip r:embed="rId3">
            <a:extLst>
              <a:ext uri="{28A0092B-C50C-407E-A947-70E740481C1C}">
                <a14:useLocalDpi xmlns:a14="http://schemas.microsoft.com/office/drawing/2010/main" val="0"/>
              </a:ext>
            </a:extLst>
          </a:blip>
          <a:srcRect l="18485" r="17423"/>
          <a:stretch/>
        </p:blipFill>
        <p:spPr>
          <a:xfrm>
            <a:off x="3164541" y="1457471"/>
            <a:ext cx="5961530" cy="4539312"/>
          </a:xfrm>
          <a:prstGeom prst="rect">
            <a:avLst/>
          </a:prstGeom>
        </p:spPr>
      </p:pic>
      <p:sp>
        <p:nvSpPr>
          <p:cNvPr id="11" name="矩形 10">
            <a:extLst>
              <a:ext uri="{FF2B5EF4-FFF2-40B4-BE49-F238E27FC236}">
                <a16:creationId xmlns:a16="http://schemas.microsoft.com/office/drawing/2014/main" id="{1B417495-9D2B-9394-8E5E-3C3C45A45E8D}"/>
              </a:ext>
            </a:extLst>
          </p:cNvPr>
          <p:cNvSpPr/>
          <p:nvPr/>
        </p:nvSpPr>
        <p:spPr>
          <a:xfrm>
            <a:off x="4921624" y="3030071"/>
            <a:ext cx="1057835" cy="24204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6DA75F17-4DCD-38E8-6FCE-751AF8EC41AC}"/>
              </a:ext>
            </a:extLst>
          </p:cNvPr>
          <p:cNvSpPr txBox="1"/>
          <p:nvPr/>
        </p:nvSpPr>
        <p:spPr>
          <a:xfrm>
            <a:off x="519952" y="2455440"/>
            <a:ext cx="2510117" cy="646331"/>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這邊可以選擇飲料狀態</a:t>
            </a:r>
            <a:endParaRPr lang="en-US" altLang="zh-TW" dirty="0">
              <a:latin typeface="標楷體" panose="03000509000000000000" pitchFamily="65" charset="-120"/>
              <a:ea typeface="標楷體" panose="03000509000000000000" pitchFamily="65" charset="-120"/>
            </a:endParaRPr>
          </a:p>
          <a:p>
            <a:pPr algn="ctr"/>
            <a:r>
              <a:rPr lang="zh-TW" altLang="en-US" dirty="0">
                <a:latin typeface="標楷體" panose="03000509000000000000" pitchFamily="65" charset="-120"/>
                <a:ea typeface="標楷體" panose="03000509000000000000" pitchFamily="65" charset="-120"/>
              </a:rPr>
              <a:t>分別有編輯</a:t>
            </a:r>
            <a:r>
              <a:rPr lang="zh-TW" altLang="en-US">
                <a:latin typeface="標楷體" panose="03000509000000000000" pitchFamily="65" charset="-120"/>
                <a:ea typeface="標楷體" panose="03000509000000000000" pitchFamily="65" charset="-120"/>
              </a:rPr>
              <a:t>中跟販售中</a:t>
            </a:r>
            <a:endParaRPr lang="zh-TW" altLang="en-US" dirty="0">
              <a:latin typeface="標楷體" panose="03000509000000000000" pitchFamily="65" charset="-120"/>
              <a:ea typeface="標楷體" panose="03000509000000000000" pitchFamily="65" charset="-120"/>
            </a:endParaRPr>
          </a:p>
        </p:txBody>
      </p:sp>
      <p:cxnSp>
        <p:nvCxnSpPr>
          <p:cNvPr id="17" name="直線單箭頭接點 16">
            <a:extLst>
              <a:ext uri="{FF2B5EF4-FFF2-40B4-BE49-F238E27FC236}">
                <a16:creationId xmlns:a16="http://schemas.microsoft.com/office/drawing/2014/main" id="{00FFC2AE-7976-E10C-9F2B-7F2D937E72DA}"/>
              </a:ext>
            </a:extLst>
          </p:cNvPr>
          <p:cNvCxnSpPr>
            <a:cxnSpLocks/>
            <a:stCxn id="13" idx="3"/>
            <a:endCxn id="11" idx="1"/>
          </p:cNvCxnSpPr>
          <p:nvPr/>
        </p:nvCxnSpPr>
        <p:spPr>
          <a:xfrm>
            <a:off x="3030069" y="2778606"/>
            <a:ext cx="1891555" cy="372488"/>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8" name="矩形 17">
            <a:extLst>
              <a:ext uri="{FF2B5EF4-FFF2-40B4-BE49-F238E27FC236}">
                <a16:creationId xmlns:a16="http://schemas.microsoft.com/office/drawing/2014/main" id="{BBD57D3A-70A3-BE35-26BE-555793932C55}"/>
              </a:ext>
            </a:extLst>
          </p:cNvPr>
          <p:cNvSpPr/>
          <p:nvPr/>
        </p:nvSpPr>
        <p:spPr>
          <a:xfrm>
            <a:off x="4921624" y="3307977"/>
            <a:ext cx="1075764" cy="24204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0CBA08A8-A775-0A4D-1404-6B42F70BF3CE}"/>
              </a:ext>
            </a:extLst>
          </p:cNvPr>
          <p:cNvSpPr txBox="1"/>
          <p:nvPr/>
        </p:nvSpPr>
        <p:spPr>
          <a:xfrm>
            <a:off x="519951" y="3429000"/>
            <a:ext cx="2510119" cy="923330"/>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這邊可以選擇飲料分類</a:t>
            </a:r>
            <a:endParaRPr lang="en-US" altLang="zh-TW" dirty="0">
              <a:latin typeface="標楷體" panose="03000509000000000000" pitchFamily="65" charset="-120"/>
              <a:ea typeface="標楷體" panose="03000509000000000000" pitchFamily="65" charset="-120"/>
            </a:endParaRPr>
          </a:p>
          <a:p>
            <a:pPr algn="ctr"/>
            <a:r>
              <a:rPr lang="zh-TW" altLang="en-US" dirty="0">
                <a:latin typeface="標楷體" panose="03000509000000000000" pitchFamily="65" charset="-120"/>
                <a:ea typeface="標楷體" panose="03000509000000000000" pitchFamily="65" charset="-120"/>
              </a:rPr>
              <a:t>分別有原味純茶、</a:t>
            </a:r>
            <a:endParaRPr lang="en-US" altLang="zh-TW" dirty="0">
              <a:latin typeface="標楷體" panose="03000509000000000000" pitchFamily="65" charset="-120"/>
              <a:ea typeface="標楷體" panose="03000509000000000000" pitchFamily="65" charset="-120"/>
            </a:endParaRPr>
          </a:p>
          <a:p>
            <a:pPr algn="ctr"/>
            <a:r>
              <a:rPr lang="zh-TW" altLang="en-US" dirty="0">
                <a:latin typeface="標楷體" panose="03000509000000000000" pitchFamily="65" charset="-120"/>
                <a:ea typeface="標楷體" panose="03000509000000000000" pitchFamily="65" charset="-120"/>
              </a:rPr>
              <a:t>拿鐵鮮奶跟手調風味</a:t>
            </a:r>
          </a:p>
        </p:txBody>
      </p:sp>
      <p:cxnSp>
        <p:nvCxnSpPr>
          <p:cNvPr id="20" name="直線單箭頭接點 19">
            <a:extLst>
              <a:ext uri="{FF2B5EF4-FFF2-40B4-BE49-F238E27FC236}">
                <a16:creationId xmlns:a16="http://schemas.microsoft.com/office/drawing/2014/main" id="{C9B4EC50-BF9E-9872-4748-DE0752700694}"/>
              </a:ext>
            </a:extLst>
          </p:cNvPr>
          <p:cNvCxnSpPr>
            <a:cxnSpLocks/>
            <a:stCxn id="19" idx="3"/>
            <a:endCxn id="18" idx="1"/>
          </p:cNvCxnSpPr>
          <p:nvPr/>
        </p:nvCxnSpPr>
        <p:spPr>
          <a:xfrm flipV="1">
            <a:off x="3030070" y="3429000"/>
            <a:ext cx="1891554" cy="461665"/>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1" name="矩形 20">
            <a:extLst>
              <a:ext uri="{FF2B5EF4-FFF2-40B4-BE49-F238E27FC236}">
                <a16:creationId xmlns:a16="http://schemas.microsoft.com/office/drawing/2014/main" id="{CC3A30B0-337F-87D7-A0F2-ED0F97F24DF3}"/>
              </a:ext>
            </a:extLst>
          </p:cNvPr>
          <p:cNvSpPr/>
          <p:nvPr/>
        </p:nvSpPr>
        <p:spPr>
          <a:xfrm>
            <a:off x="4921623" y="3631142"/>
            <a:ext cx="2348755" cy="46166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60A52D5E-80CB-12F3-57BD-29292017B7B8}"/>
              </a:ext>
            </a:extLst>
          </p:cNvPr>
          <p:cNvSpPr txBox="1"/>
          <p:nvPr/>
        </p:nvSpPr>
        <p:spPr>
          <a:xfrm>
            <a:off x="9359153" y="3727127"/>
            <a:ext cx="2510117" cy="369332"/>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這邊輸入飲料的名字</a:t>
            </a:r>
          </a:p>
        </p:txBody>
      </p:sp>
      <p:cxnSp>
        <p:nvCxnSpPr>
          <p:cNvPr id="23" name="直線單箭頭接點 22">
            <a:extLst>
              <a:ext uri="{FF2B5EF4-FFF2-40B4-BE49-F238E27FC236}">
                <a16:creationId xmlns:a16="http://schemas.microsoft.com/office/drawing/2014/main" id="{2D895D55-CB9D-2FC3-7A1D-873614367FC1}"/>
              </a:ext>
            </a:extLst>
          </p:cNvPr>
          <p:cNvCxnSpPr>
            <a:cxnSpLocks/>
            <a:stCxn id="22" idx="1"/>
            <a:endCxn id="21" idx="3"/>
          </p:cNvCxnSpPr>
          <p:nvPr/>
        </p:nvCxnSpPr>
        <p:spPr>
          <a:xfrm flipH="1" flipV="1">
            <a:off x="7270378" y="3861975"/>
            <a:ext cx="2088775" cy="49818"/>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24" name="矩形 23">
            <a:extLst>
              <a:ext uri="{FF2B5EF4-FFF2-40B4-BE49-F238E27FC236}">
                <a16:creationId xmlns:a16="http://schemas.microsoft.com/office/drawing/2014/main" id="{DADE4679-DCE2-C7A4-4EFB-34354A9F1276}"/>
              </a:ext>
            </a:extLst>
          </p:cNvPr>
          <p:cNvSpPr/>
          <p:nvPr/>
        </p:nvSpPr>
        <p:spPr>
          <a:xfrm>
            <a:off x="4921622" y="4168570"/>
            <a:ext cx="2348755" cy="95405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330CE71A-A047-5F2B-D4F4-1F5B746532FA}"/>
              </a:ext>
            </a:extLst>
          </p:cNvPr>
          <p:cNvSpPr txBox="1"/>
          <p:nvPr/>
        </p:nvSpPr>
        <p:spPr>
          <a:xfrm>
            <a:off x="9359153" y="4460931"/>
            <a:ext cx="2510117" cy="369332"/>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這邊輸入飲料的價格</a:t>
            </a:r>
          </a:p>
        </p:txBody>
      </p:sp>
      <p:cxnSp>
        <p:nvCxnSpPr>
          <p:cNvPr id="26" name="直線單箭頭接點 25">
            <a:extLst>
              <a:ext uri="{FF2B5EF4-FFF2-40B4-BE49-F238E27FC236}">
                <a16:creationId xmlns:a16="http://schemas.microsoft.com/office/drawing/2014/main" id="{94F1B0AC-886B-3C28-B77B-10616A76ED7C}"/>
              </a:ext>
            </a:extLst>
          </p:cNvPr>
          <p:cNvCxnSpPr>
            <a:cxnSpLocks/>
            <a:stCxn id="25" idx="1"/>
            <a:endCxn id="24" idx="3"/>
          </p:cNvCxnSpPr>
          <p:nvPr/>
        </p:nvCxnSpPr>
        <p:spPr>
          <a:xfrm flipH="1">
            <a:off x="7270377" y="4645597"/>
            <a:ext cx="2088776"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154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A3258211-2C13-9065-0991-1F6836ABC9A1}"/>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店家</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2F93399C-9C4E-B451-FDCB-99DD09379E7B}"/>
              </a:ext>
            </a:extLst>
          </p:cNvPr>
          <p:cNvSpPr txBox="1"/>
          <p:nvPr/>
        </p:nvSpPr>
        <p:spPr>
          <a:xfrm>
            <a:off x="767437" y="6013046"/>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管理商品</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4" name="圖片 3">
            <a:extLst>
              <a:ext uri="{FF2B5EF4-FFF2-40B4-BE49-F238E27FC236}">
                <a16:creationId xmlns:a16="http://schemas.microsoft.com/office/drawing/2014/main" id="{80C3ED5C-6AB0-23BD-13CE-DCF1B96F0F92}"/>
              </a:ext>
            </a:extLst>
          </p:cNvPr>
          <p:cNvPicPr>
            <a:picLocks noChangeAspect="1"/>
          </p:cNvPicPr>
          <p:nvPr/>
        </p:nvPicPr>
        <p:blipFill rotWithShape="1">
          <a:blip r:embed="rId3">
            <a:extLst>
              <a:ext uri="{28A0092B-C50C-407E-A947-70E740481C1C}">
                <a14:useLocalDpi xmlns:a14="http://schemas.microsoft.com/office/drawing/2010/main" val="0"/>
              </a:ext>
            </a:extLst>
          </a:blip>
          <a:srcRect l="16057" r="17404"/>
          <a:stretch/>
        </p:blipFill>
        <p:spPr>
          <a:xfrm>
            <a:off x="2931459" y="1457471"/>
            <a:ext cx="6203576" cy="4554706"/>
          </a:xfrm>
          <a:prstGeom prst="rect">
            <a:avLst/>
          </a:prstGeom>
        </p:spPr>
      </p:pic>
      <p:sp>
        <p:nvSpPr>
          <p:cNvPr id="5" name="矩形 4">
            <a:extLst>
              <a:ext uri="{FF2B5EF4-FFF2-40B4-BE49-F238E27FC236}">
                <a16:creationId xmlns:a16="http://schemas.microsoft.com/office/drawing/2014/main" id="{4C3581FB-B77C-0CEB-7087-7216EA9F38B6}"/>
              </a:ext>
            </a:extLst>
          </p:cNvPr>
          <p:cNvSpPr/>
          <p:nvPr/>
        </p:nvSpPr>
        <p:spPr>
          <a:xfrm>
            <a:off x="7567974" y="3365373"/>
            <a:ext cx="831956" cy="1260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832D146-8961-EECA-FF28-9B1022739FEC}"/>
              </a:ext>
            </a:extLst>
          </p:cNvPr>
          <p:cNvSpPr txBox="1"/>
          <p:nvPr/>
        </p:nvSpPr>
        <p:spPr>
          <a:xfrm>
            <a:off x="9260541" y="3810915"/>
            <a:ext cx="2510117" cy="369332"/>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這邊編輯飲料資訊</a:t>
            </a:r>
          </a:p>
        </p:txBody>
      </p:sp>
      <p:cxnSp>
        <p:nvCxnSpPr>
          <p:cNvPr id="27" name="直線單箭頭接點 26">
            <a:extLst>
              <a:ext uri="{FF2B5EF4-FFF2-40B4-BE49-F238E27FC236}">
                <a16:creationId xmlns:a16="http://schemas.microsoft.com/office/drawing/2014/main" id="{37BF918E-5EB5-F6D7-D0FC-958D89A94ECD}"/>
              </a:ext>
            </a:extLst>
          </p:cNvPr>
          <p:cNvCxnSpPr>
            <a:cxnSpLocks/>
            <a:stCxn id="15" idx="1"/>
            <a:endCxn id="5" idx="3"/>
          </p:cNvCxnSpPr>
          <p:nvPr/>
        </p:nvCxnSpPr>
        <p:spPr>
          <a:xfrm flipH="1">
            <a:off x="8399930" y="3995581"/>
            <a:ext cx="860611"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4107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標題 1">
            <a:extLst>
              <a:ext uri="{FF2B5EF4-FFF2-40B4-BE49-F238E27FC236}">
                <a16:creationId xmlns:a16="http://schemas.microsoft.com/office/drawing/2014/main" id="{9E91C379-99A1-A426-3914-4DA4736F6D6C}"/>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店家</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776C9E6A-E923-4BA7-5BEE-7615A03B8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442" y="1401672"/>
            <a:ext cx="7496033" cy="4356360"/>
          </a:xfrm>
          <a:prstGeom prst="rect">
            <a:avLst/>
          </a:prstGeom>
        </p:spPr>
      </p:pic>
      <p:sp>
        <p:nvSpPr>
          <p:cNvPr id="13" name="文字方塊 12">
            <a:extLst>
              <a:ext uri="{FF2B5EF4-FFF2-40B4-BE49-F238E27FC236}">
                <a16:creationId xmlns:a16="http://schemas.microsoft.com/office/drawing/2014/main" id="{9B5DFBA8-6DC4-1893-8AC9-EE7B84D1E3AE}"/>
              </a:ext>
            </a:extLst>
          </p:cNvPr>
          <p:cNvSpPr txBox="1"/>
          <p:nvPr/>
        </p:nvSpPr>
        <p:spPr>
          <a:xfrm>
            <a:off x="767437" y="6013046"/>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編輯商品</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Tree>
    <p:extLst>
      <p:ext uri="{BB962C8B-B14F-4D97-AF65-F5344CB8AC3E}">
        <p14:creationId xmlns:p14="http://schemas.microsoft.com/office/powerpoint/2010/main" val="4173363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9E60A3D0-892C-4732-779C-2ABC9D664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523" y="1308688"/>
            <a:ext cx="7938953" cy="4704358"/>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店家</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13046"/>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2800" b="1" dirty="0">
                <a:solidFill>
                  <a:prstClr val="black"/>
                </a:solidFill>
                <a:latin typeface="標楷體" panose="03000509000000000000" pitchFamily="65" charset="-120"/>
                <a:ea typeface="標楷體" panose="03000509000000000000" pitchFamily="65" charset="-120"/>
              </a:rPr>
              <a:t>顧客</a:t>
            </a: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訂單</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5" name="矩形 24">
            <a:extLst>
              <a:ext uri="{FF2B5EF4-FFF2-40B4-BE49-F238E27FC236}">
                <a16:creationId xmlns:a16="http://schemas.microsoft.com/office/drawing/2014/main" id="{AC26BCE3-18A1-03D0-FF09-A3A8B59D1710}"/>
              </a:ext>
            </a:extLst>
          </p:cNvPr>
          <p:cNvSpPr/>
          <p:nvPr/>
        </p:nvSpPr>
        <p:spPr>
          <a:xfrm>
            <a:off x="5504329" y="3155576"/>
            <a:ext cx="591671" cy="27342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cxnSp>
        <p:nvCxnSpPr>
          <p:cNvPr id="26" name="直線單箭頭接點 25">
            <a:extLst>
              <a:ext uri="{FF2B5EF4-FFF2-40B4-BE49-F238E27FC236}">
                <a16:creationId xmlns:a16="http://schemas.microsoft.com/office/drawing/2014/main" id="{EC122343-8DFA-B57E-325C-13E2AB5504D7}"/>
              </a:ext>
            </a:extLst>
          </p:cNvPr>
          <p:cNvCxnSpPr>
            <a:cxnSpLocks/>
            <a:stCxn id="27" idx="3"/>
            <a:endCxn id="25" idx="1"/>
          </p:cNvCxnSpPr>
          <p:nvPr/>
        </p:nvCxnSpPr>
        <p:spPr>
          <a:xfrm flipV="1">
            <a:off x="2052406" y="3292288"/>
            <a:ext cx="3451923" cy="64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ADD0DBD5-E682-E97B-888A-89B931BB961D}"/>
              </a:ext>
            </a:extLst>
          </p:cNvPr>
          <p:cNvSpPr txBox="1"/>
          <p:nvPr/>
        </p:nvSpPr>
        <p:spPr>
          <a:xfrm>
            <a:off x="101222" y="2975591"/>
            <a:ext cx="1951184" cy="64633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如果有需要可以按這裡刪除訂單</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8" name="矩形 27">
            <a:extLst>
              <a:ext uri="{FF2B5EF4-FFF2-40B4-BE49-F238E27FC236}">
                <a16:creationId xmlns:a16="http://schemas.microsoft.com/office/drawing/2014/main" id="{A4B8A8E0-235E-E344-8010-25641C21C6AA}"/>
              </a:ext>
            </a:extLst>
          </p:cNvPr>
          <p:cNvSpPr/>
          <p:nvPr/>
        </p:nvSpPr>
        <p:spPr>
          <a:xfrm>
            <a:off x="6096000" y="3153531"/>
            <a:ext cx="591671" cy="2816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9" name="直線單箭頭接點 28">
            <a:extLst>
              <a:ext uri="{FF2B5EF4-FFF2-40B4-BE49-F238E27FC236}">
                <a16:creationId xmlns:a16="http://schemas.microsoft.com/office/drawing/2014/main" id="{405448E8-E351-79DE-828E-EF7A227B3134}"/>
              </a:ext>
            </a:extLst>
          </p:cNvPr>
          <p:cNvCxnSpPr>
            <a:cxnSpLocks/>
            <a:stCxn id="30" idx="1"/>
            <a:endCxn id="28" idx="3"/>
          </p:cNvCxnSpPr>
          <p:nvPr/>
        </p:nvCxnSpPr>
        <p:spPr>
          <a:xfrm flipH="1" flipV="1">
            <a:off x="6687671" y="3294345"/>
            <a:ext cx="3443677" cy="1429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16BC52AD-FFE2-EA0A-254A-CCE9338F0C15}"/>
              </a:ext>
            </a:extLst>
          </p:cNvPr>
          <p:cNvSpPr txBox="1"/>
          <p:nvPr/>
        </p:nvSpPr>
        <p:spPr>
          <a:xfrm>
            <a:off x="10131348" y="3114091"/>
            <a:ext cx="1951185" cy="64633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製作完成可以按這裡</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31" name="矩形 30">
            <a:extLst>
              <a:ext uri="{FF2B5EF4-FFF2-40B4-BE49-F238E27FC236}">
                <a16:creationId xmlns:a16="http://schemas.microsoft.com/office/drawing/2014/main" id="{51A1745D-E76B-46A7-5FAA-FE9150B37FF4}"/>
              </a:ext>
            </a:extLst>
          </p:cNvPr>
          <p:cNvSpPr/>
          <p:nvPr/>
        </p:nvSpPr>
        <p:spPr>
          <a:xfrm>
            <a:off x="3479027" y="3437203"/>
            <a:ext cx="5225701" cy="135612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32" name="文字方塊 31">
            <a:extLst>
              <a:ext uri="{FF2B5EF4-FFF2-40B4-BE49-F238E27FC236}">
                <a16:creationId xmlns:a16="http://schemas.microsoft.com/office/drawing/2014/main" id="{CB001850-4569-7F24-A11E-4F63BC9010FA}"/>
              </a:ext>
            </a:extLst>
          </p:cNvPr>
          <p:cNvSpPr txBox="1"/>
          <p:nvPr/>
        </p:nvSpPr>
        <p:spPr>
          <a:xfrm>
            <a:off x="73107" y="4716351"/>
            <a:ext cx="2011848"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顧客的訂購資訊</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33" name="直線單箭頭接點 32">
            <a:extLst>
              <a:ext uri="{FF2B5EF4-FFF2-40B4-BE49-F238E27FC236}">
                <a16:creationId xmlns:a16="http://schemas.microsoft.com/office/drawing/2014/main" id="{33A6306B-A610-321C-DC40-A203909F7442}"/>
              </a:ext>
            </a:extLst>
          </p:cNvPr>
          <p:cNvCxnSpPr>
            <a:cxnSpLocks/>
            <a:stCxn id="32" idx="3"/>
          </p:cNvCxnSpPr>
          <p:nvPr/>
        </p:nvCxnSpPr>
        <p:spPr>
          <a:xfrm flipV="1">
            <a:off x="2084955" y="3993776"/>
            <a:ext cx="1394072" cy="9072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34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圖片 1">
            <a:extLst>
              <a:ext uri="{FF2B5EF4-FFF2-40B4-BE49-F238E27FC236}">
                <a16:creationId xmlns:a16="http://schemas.microsoft.com/office/drawing/2014/main" id="{0D9BB534-B271-322D-1ACB-CEC32C5F7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7" y="1378071"/>
            <a:ext cx="5762625"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indent="-457200" algn="ctr">
              <a:buFont typeface="Wingdings" panose="05000000000000000000" pitchFamily="2" charset="2"/>
              <a:buChar char="Ø"/>
              <a:defRPr/>
            </a:pPr>
            <a:r>
              <a:rPr lang="zh-TW" altLang="en-US" sz="2800" b="1" dirty="0">
                <a:solidFill>
                  <a:prstClr val="black"/>
                </a:solidFill>
                <a:latin typeface="標楷體" panose="03000509000000000000" pitchFamily="65" charset="-120"/>
                <a:ea typeface="標楷體" panose="03000509000000000000" pitchFamily="65" charset="-120"/>
              </a:rPr>
              <a:t>購買飲料</a:t>
            </a:r>
          </a:p>
        </p:txBody>
      </p:sp>
      <p:sp>
        <p:nvSpPr>
          <p:cNvPr id="3" name="矩形 2">
            <a:extLst>
              <a:ext uri="{FF2B5EF4-FFF2-40B4-BE49-F238E27FC236}">
                <a16:creationId xmlns:a16="http://schemas.microsoft.com/office/drawing/2014/main" id="{AA50E48E-E3F4-52DB-FB55-B921FF6278C0}"/>
              </a:ext>
            </a:extLst>
          </p:cNvPr>
          <p:cNvSpPr/>
          <p:nvPr/>
        </p:nvSpPr>
        <p:spPr>
          <a:xfrm>
            <a:off x="5092823" y="3158725"/>
            <a:ext cx="2006353" cy="2702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0E1D13CD-CD5C-1751-EFD5-256E1387D046}"/>
              </a:ext>
            </a:extLst>
          </p:cNvPr>
          <p:cNvSpPr txBox="1"/>
          <p:nvPr/>
        </p:nvSpPr>
        <p:spPr>
          <a:xfrm>
            <a:off x="327349" y="2964039"/>
            <a:ext cx="2631003"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這邊可以選擇飲料種類</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9" name="直線單箭頭接點 8">
            <a:extLst>
              <a:ext uri="{FF2B5EF4-FFF2-40B4-BE49-F238E27FC236}">
                <a16:creationId xmlns:a16="http://schemas.microsoft.com/office/drawing/2014/main" id="{06FE5092-A0D7-DC6D-AB9A-3F72BC84D6BE}"/>
              </a:ext>
            </a:extLst>
          </p:cNvPr>
          <p:cNvCxnSpPr>
            <a:cxnSpLocks/>
            <a:stCxn id="11" idx="3"/>
            <a:endCxn id="3" idx="1"/>
          </p:cNvCxnSpPr>
          <p:nvPr/>
        </p:nvCxnSpPr>
        <p:spPr>
          <a:xfrm>
            <a:off x="2958352" y="3148705"/>
            <a:ext cx="2134471" cy="145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82074E1-8524-8CDA-7BFC-4FD0197B3DAF}"/>
              </a:ext>
            </a:extLst>
          </p:cNvPr>
          <p:cNvSpPr/>
          <p:nvPr/>
        </p:nvSpPr>
        <p:spPr>
          <a:xfrm>
            <a:off x="3290047" y="3671023"/>
            <a:ext cx="161365" cy="208983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54742AF7-16FA-5A3B-34ED-2AC8934BAE86}"/>
              </a:ext>
            </a:extLst>
          </p:cNvPr>
          <p:cNvCxnSpPr>
            <a:cxnSpLocks/>
            <a:stCxn id="17" idx="3"/>
            <a:endCxn id="5" idx="1"/>
          </p:cNvCxnSpPr>
          <p:nvPr/>
        </p:nvCxnSpPr>
        <p:spPr>
          <a:xfrm>
            <a:off x="2958352" y="4184042"/>
            <a:ext cx="331695" cy="5318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B05CF59-7ED9-AB27-EB5C-B62ED22DF2F7}"/>
              </a:ext>
            </a:extLst>
          </p:cNvPr>
          <p:cNvSpPr txBox="1"/>
          <p:nvPr/>
        </p:nvSpPr>
        <p:spPr>
          <a:xfrm>
            <a:off x="327349" y="3860876"/>
            <a:ext cx="2631003" cy="64633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prstClr val="black"/>
                </a:solidFill>
                <a:latin typeface="標楷體" panose="03000509000000000000" pitchFamily="65" charset="-120"/>
                <a:ea typeface="標楷體" panose="03000509000000000000" pitchFamily="65" charset="-120"/>
              </a:rPr>
              <a:t>按這邊可以選擇想要的飲料</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1" name="矩形 20">
            <a:extLst>
              <a:ext uri="{FF2B5EF4-FFF2-40B4-BE49-F238E27FC236}">
                <a16:creationId xmlns:a16="http://schemas.microsoft.com/office/drawing/2014/main" id="{45A20EB2-BA8C-74E4-3FE4-711731F38D45}"/>
              </a:ext>
            </a:extLst>
          </p:cNvPr>
          <p:cNvSpPr/>
          <p:nvPr/>
        </p:nvSpPr>
        <p:spPr>
          <a:xfrm>
            <a:off x="8084091" y="4902661"/>
            <a:ext cx="796642" cy="750006"/>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cxnSp>
        <p:nvCxnSpPr>
          <p:cNvPr id="22" name="直線單箭頭接點 21">
            <a:extLst>
              <a:ext uri="{FF2B5EF4-FFF2-40B4-BE49-F238E27FC236}">
                <a16:creationId xmlns:a16="http://schemas.microsoft.com/office/drawing/2014/main" id="{5E91C666-2BB3-2438-53EB-14D0A9B989C2}"/>
              </a:ext>
            </a:extLst>
          </p:cNvPr>
          <p:cNvCxnSpPr>
            <a:cxnSpLocks/>
            <a:stCxn id="24" idx="1"/>
            <a:endCxn id="21" idx="3"/>
          </p:cNvCxnSpPr>
          <p:nvPr/>
        </p:nvCxnSpPr>
        <p:spPr>
          <a:xfrm flipH="1">
            <a:off x="8880733" y="5240296"/>
            <a:ext cx="796641" cy="37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161690F1-128A-D33E-C885-51B75509EAC8}"/>
              </a:ext>
            </a:extLst>
          </p:cNvPr>
          <p:cNvSpPr txBox="1"/>
          <p:nvPr/>
        </p:nvSpPr>
        <p:spPr>
          <a:xfrm>
            <a:off x="9677374" y="5055630"/>
            <a:ext cx="1627119"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zh-TW" altLang="en-US" dirty="0">
                <a:latin typeface="標楷體" panose="03000509000000000000" pitchFamily="65" charset="-120"/>
                <a:ea typeface="標楷體" panose="03000509000000000000" pitchFamily="65" charset="-120"/>
              </a:rPr>
              <a:t>確認購買飲料</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51491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AD830945-0428-2F42-F3FD-611263C6B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751" y="1424277"/>
            <a:ext cx="5146497" cy="448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2800" b="1" dirty="0">
                <a:solidFill>
                  <a:prstClr val="black"/>
                </a:solidFill>
                <a:latin typeface="標楷體" panose="03000509000000000000" pitchFamily="65" charset="-120"/>
                <a:ea typeface="標楷體" panose="03000509000000000000" pitchFamily="65" charset="-120"/>
              </a:rPr>
              <a:t>商品頁</a:t>
            </a:r>
          </a:p>
        </p:txBody>
      </p:sp>
      <p:sp>
        <p:nvSpPr>
          <p:cNvPr id="3" name="矩形 2">
            <a:extLst>
              <a:ext uri="{FF2B5EF4-FFF2-40B4-BE49-F238E27FC236}">
                <a16:creationId xmlns:a16="http://schemas.microsoft.com/office/drawing/2014/main" id="{AA50E48E-E3F4-52DB-FB55-B921FF6278C0}"/>
              </a:ext>
            </a:extLst>
          </p:cNvPr>
          <p:cNvSpPr/>
          <p:nvPr/>
        </p:nvSpPr>
        <p:spPr>
          <a:xfrm>
            <a:off x="3774865" y="2986275"/>
            <a:ext cx="1173654" cy="2702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11" name="文字方塊 10">
            <a:extLst>
              <a:ext uri="{FF2B5EF4-FFF2-40B4-BE49-F238E27FC236}">
                <a16:creationId xmlns:a16="http://schemas.microsoft.com/office/drawing/2014/main" id="{0E1D13CD-CD5C-1751-EFD5-256E1387D046}"/>
              </a:ext>
            </a:extLst>
          </p:cNvPr>
          <p:cNvSpPr txBox="1"/>
          <p:nvPr/>
        </p:nvSpPr>
        <p:spPr>
          <a:xfrm>
            <a:off x="601720" y="2922374"/>
            <a:ext cx="1925523"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選擇的飲料名稱</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9" name="直線單箭頭接點 8">
            <a:extLst>
              <a:ext uri="{FF2B5EF4-FFF2-40B4-BE49-F238E27FC236}">
                <a16:creationId xmlns:a16="http://schemas.microsoft.com/office/drawing/2014/main" id="{06FE5092-A0D7-DC6D-AB9A-3F72BC84D6BE}"/>
              </a:ext>
            </a:extLst>
          </p:cNvPr>
          <p:cNvCxnSpPr>
            <a:cxnSpLocks/>
            <a:stCxn id="11" idx="3"/>
            <a:endCxn id="3" idx="1"/>
          </p:cNvCxnSpPr>
          <p:nvPr/>
        </p:nvCxnSpPr>
        <p:spPr>
          <a:xfrm>
            <a:off x="2527243" y="3107040"/>
            <a:ext cx="1247622" cy="14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82074E1-8524-8CDA-7BFC-4FD0197B3DAF}"/>
              </a:ext>
            </a:extLst>
          </p:cNvPr>
          <p:cNvSpPr/>
          <p:nvPr/>
        </p:nvSpPr>
        <p:spPr>
          <a:xfrm>
            <a:off x="3774865" y="3321004"/>
            <a:ext cx="2419747" cy="184266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54742AF7-16FA-5A3B-34ED-2AC8934BAE86}"/>
              </a:ext>
            </a:extLst>
          </p:cNvPr>
          <p:cNvCxnSpPr>
            <a:cxnSpLocks/>
            <a:stCxn id="17" idx="3"/>
            <a:endCxn id="5" idx="1"/>
          </p:cNvCxnSpPr>
          <p:nvPr/>
        </p:nvCxnSpPr>
        <p:spPr>
          <a:xfrm flipV="1">
            <a:off x="2337942" y="4242338"/>
            <a:ext cx="1436923" cy="61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B05CF59-7ED9-AB27-EB5C-B62ED22DF2F7}"/>
              </a:ext>
            </a:extLst>
          </p:cNvPr>
          <p:cNvSpPr txBox="1"/>
          <p:nvPr/>
        </p:nvSpPr>
        <p:spPr>
          <a:xfrm>
            <a:off x="530078" y="3925305"/>
            <a:ext cx="1807864" cy="64633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按這邊可以選擇飲料內容</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1" name="矩形 20">
            <a:extLst>
              <a:ext uri="{FF2B5EF4-FFF2-40B4-BE49-F238E27FC236}">
                <a16:creationId xmlns:a16="http://schemas.microsoft.com/office/drawing/2014/main" id="{45A20EB2-BA8C-74E4-3FE4-711731F38D45}"/>
              </a:ext>
            </a:extLst>
          </p:cNvPr>
          <p:cNvSpPr/>
          <p:nvPr/>
        </p:nvSpPr>
        <p:spPr>
          <a:xfrm>
            <a:off x="7978348" y="5391969"/>
            <a:ext cx="358828" cy="3039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5E91C666-2BB3-2438-53EB-14D0A9B989C2}"/>
              </a:ext>
            </a:extLst>
          </p:cNvPr>
          <p:cNvCxnSpPr>
            <a:cxnSpLocks/>
            <a:stCxn id="24" idx="1"/>
            <a:endCxn id="21" idx="3"/>
          </p:cNvCxnSpPr>
          <p:nvPr/>
        </p:nvCxnSpPr>
        <p:spPr>
          <a:xfrm flipH="1">
            <a:off x="8337176" y="5543933"/>
            <a:ext cx="124593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161690F1-128A-D33E-C885-51B75509EAC8}"/>
              </a:ext>
            </a:extLst>
          </p:cNvPr>
          <p:cNvSpPr txBox="1"/>
          <p:nvPr/>
        </p:nvSpPr>
        <p:spPr>
          <a:xfrm>
            <a:off x="9583108" y="5359267"/>
            <a:ext cx="2281543"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放進確認購買的頁面</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7" name="矩形 26">
            <a:extLst>
              <a:ext uri="{FF2B5EF4-FFF2-40B4-BE49-F238E27FC236}">
                <a16:creationId xmlns:a16="http://schemas.microsoft.com/office/drawing/2014/main" id="{1BC8F110-5DF6-EDAD-699A-EFD0A754446F}"/>
              </a:ext>
            </a:extLst>
          </p:cNvPr>
          <p:cNvSpPr/>
          <p:nvPr/>
        </p:nvSpPr>
        <p:spPr>
          <a:xfrm>
            <a:off x="3774865" y="5391970"/>
            <a:ext cx="761946" cy="27027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10447FEC-4B40-16D9-B598-4C173BA28E81}"/>
              </a:ext>
            </a:extLst>
          </p:cNvPr>
          <p:cNvSpPr txBox="1"/>
          <p:nvPr/>
        </p:nvSpPr>
        <p:spPr>
          <a:xfrm>
            <a:off x="640510" y="5359266"/>
            <a:ext cx="1784950"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選擇的飲料數量</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29" name="直線單箭頭接點 28">
            <a:extLst>
              <a:ext uri="{FF2B5EF4-FFF2-40B4-BE49-F238E27FC236}">
                <a16:creationId xmlns:a16="http://schemas.microsoft.com/office/drawing/2014/main" id="{0F5A0BA8-CC42-6554-15D4-AB5A3AD2FE0B}"/>
              </a:ext>
            </a:extLst>
          </p:cNvPr>
          <p:cNvCxnSpPr>
            <a:cxnSpLocks/>
            <a:stCxn id="28" idx="3"/>
            <a:endCxn id="27" idx="1"/>
          </p:cNvCxnSpPr>
          <p:nvPr/>
        </p:nvCxnSpPr>
        <p:spPr>
          <a:xfrm flipV="1">
            <a:off x="2425460" y="5527108"/>
            <a:ext cx="1349405" cy="168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226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5E9FC7D6-2C03-B3C3-409C-18ABF43DA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889" y="1327025"/>
            <a:ext cx="7876222" cy="4651876"/>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2800" b="1" dirty="0">
                <a:solidFill>
                  <a:prstClr val="black"/>
                </a:solidFill>
                <a:latin typeface="標楷體" panose="03000509000000000000" pitchFamily="65" charset="-120"/>
                <a:ea typeface="標楷體" panose="03000509000000000000" pitchFamily="65" charset="-120"/>
              </a:rPr>
              <a:t>確認購買頁面</a:t>
            </a:r>
          </a:p>
        </p:txBody>
      </p:sp>
      <p:sp>
        <p:nvSpPr>
          <p:cNvPr id="5" name="矩形 4">
            <a:extLst>
              <a:ext uri="{FF2B5EF4-FFF2-40B4-BE49-F238E27FC236}">
                <a16:creationId xmlns:a16="http://schemas.microsoft.com/office/drawing/2014/main" id="{282074E1-8524-8CDA-7BFC-4FD0197B3DAF}"/>
              </a:ext>
            </a:extLst>
          </p:cNvPr>
          <p:cNvSpPr/>
          <p:nvPr/>
        </p:nvSpPr>
        <p:spPr>
          <a:xfrm>
            <a:off x="5504329" y="3155576"/>
            <a:ext cx="591671" cy="27342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54742AF7-16FA-5A3B-34ED-2AC8934BAE86}"/>
              </a:ext>
            </a:extLst>
          </p:cNvPr>
          <p:cNvCxnSpPr>
            <a:cxnSpLocks/>
            <a:stCxn id="17" idx="3"/>
            <a:endCxn id="5" idx="1"/>
          </p:cNvCxnSpPr>
          <p:nvPr/>
        </p:nvCxnSpPr>
        <p:spPr>
          <a:xfrm flipV="1">
            <a:off x="2060650" y="3292288"/>
            <a:ext cx="3443679" cy="306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B05CF59-7ED9-AB27-EB5C-B62ED22DF2F7}"/>
              </a:ext>
            </a:extLst>
          </p:cNvPr>
          <p:cNvSpPr txBox="1"/>
          <p:nvPr/>
        </p:nvSpPr>
        <p:spPr>
          <a:xfrm>
            <a:off x="485414" y="2861274"/>
            <a:ext cx="1575236" cy="92333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如果不想要購買可以按這裡刪除</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1" name="矩形 20">
            <a:extLst>
              <a:ext uri="{FF2B5EF4-FFF2-40B4-BE49-F238E27FC236}">
                <a16:creationId xmlns:a16="http://schemas.microsoft.com/office/drawing/2014/main" id="{45A20EB2-BA8C-74E4-3FE4-711731F38D45}"/>
              </a:ext>
            </a:extLst>
          </p:cNvPr>
          <p:cNvSpPr/>
          <p:nvPr/>
        </p:nvSpPr>
        <p:spPr>
          <a:xfrm>
            <a:off x="6096000" y="3153531"/>
            <a:ext cx="591671" cy="28162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a:extLst>
              <a:ext uri="{FF2B5EF4-FFF2-40B4-BE49-F238E27FC236}">
                <a16:creationId xmlns:a16="http://schemas.microsoft.com/office/drawing/2014/main" id="{5E91C666-2BB3-2438-53EB-14D0A9B989C2}"/>
              </a:ext>
            </a:extLst>
          </p:cNvPr>
          <p:cNvCxnSpPr>
            <a:cxnSpLocks/>
            <a:stCxn id="24" idx="1"/>
            <a:endCxn id="21" idx="3"/>
          </p:cNvCxnSpPr>
          <p:nvPr/>
        </p:nvCxnSpPr>
        <p:spPr>
          <a:xfrm flipH="1" flipV="1">
            <a:off x="6687671" y="3294345"/>
            <a:ext cx="3615365" cy="44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161690F1-128A-D33E-C885-51B75509EAC8}"/>
              </a:ext>
            </a:extLst>
          </p:cNvPr>
          <p:cNvSpPr txBox="1"/>
          <p:nvPr/>
        </p:nvSpPr>
        <p:spPr>
          <a:xfrm>
            <a:off x="10303036" y="3114091"/>
            <a:ext cx="1526824"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確認購買</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7" name="矩形 26">
            <a:extLst>
              <a:ext uri="{FF2B5EF4-FFF2-40B4-BE49-F238E27FC236}">
                <a16:creationId xmlns:a16="http://schemas.microsoft.com/office/drawing/2014/main" id="{1BC8F110-5DF6-EDAD-699A-EFD0A754446F}"/>
              </a:ext>
            </a:extLst>
          </p:cNvPr>
          <p:cNvSpPr/>
          <p:nvPr/>
        </p:nvSpPr>
        <p:spPr>
          <a:xfrm>
            <a:off x="3479027" y="3437203"/>
            <a:ext cx="5225701" cy="135612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10447FEC-4B40-16D9-B598-4C173BA28E81}"/>
              </a:ext>
            </a:extLst>
          </p:cNvPr>
          <p:cNvSpPr txBox="1"/>
          <p:nvPr/>
        </p:nvSpPr>
        <p:spPr>
          <a:xfrm>
            <a:off x="73107" y="4716351"/>
            <a:ext cx="2011848"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已選取的商品資訊</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29" name="直線單箭頭接點 28">
            <a:extLst>
              <a:ext uri="{FF2B5EF4-FFF2-40B4-BE49-F238E27FC236}">
                <a16:creationId xmlns:a16="http://schemas.microsoft.com/office/drawing/2014/main" id="{0F5A0BA8-CC42-6554-15D4-AB5A3AD2FE0B}"/>
              </a:ext>
            </a:extLst>
          </p:cNvPr>
          <p:cNvCxnSpPr>
            <a:cxnSpLocks/>
            <a:stCxn id="28" idx="3"/>
          </p:cNvCxnSpPr>
          <p:nvPr/>
        </p:nvCxnSpPr>
        <p:spPr>
          <a:xfrm flipV="1">
            <a:off x="2084955" y="3993776"/>
            <a:ext cx="1394072" cy="9072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58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圖片 6">
            <a:extLst>
              <a:ext uri="{FF2B5EF4-FFF2-40B4-BE49-F238E27FC236}">
                <a16:creationId xmlns:a16="http://schemas.microsoft.com/office/drawing/2014/main" id="{BAB139E5-BB02-67CA-7AB2-8D6BE11D4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463" y="1457471"/>
            <a:ext cx="9026485" cy="4443613"/>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indent="-457200" algn="ctr">
              <a:buFont typeface="Wingdings" panose="05000000000000000000" pitchFamily="2" charset="2"/>
              <a:buChar char="Ø"/>
              <a:defRPr/>
            </a:pPr>
            <a:r>
              <a:rPr lang="zh-TW" altLang="en-US" sz="2800" b="1" dirty="0">
                <a:solidFill>
                  <a:prstClr val="black"/>
                </a:solidFill>
                <a:latin typeface="標楷體" panose="03000509000000000000" pitchFamily="65" charset="-120"/>
                <a:ea typeface="標楷體" panose="03000509000000000000" pitchFamily="65" charset="-120"/>
              </a:rPr>
              <a:t>交易紀錄</a:t>
            </a:r>
          </a:p>
        </p:txBody>
      </p:sp>
      <p:sp>
        <p:nvSpPr>
          <p:cNvPr id="5" name="矩形 4">
            <a:extLst>
              <a:ext uri="{FF2B5EF4-FFF2-40B4-BE49-F238E27FC236}">
                <a16:creationId xmlns:a16="http://schemas.microsoft.com/office/drawing/2014/main" id="{282074E1-8524-8CDA-7BFC-4FD0197B3DAF}"/>
              </a:ext>
            </a:extLst>
          </p:cNvPr>
          <p:cNvSpPr/>
          <p:nvPr/>
        </p:nvSpPr>
        <p:spPr>
          <a:xfrm>
            <a:off x="6621247" y="3679277"/>
            <a:ext cx="591671" cy="27342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cxnSp>
        <p:nvCxnSpPr>
          <p:cNvPr id="6" name="直線單箭頭接點 5">
            <a:extLst>
              <a:ext uri="{FF2B5EF4-FFF2-40B4-BE49-F238E27FC236}">
                <a16:creationId xmlns:a16="http://schemas.microsoft.com/office/drawing/2014/main" id="{54742AF7-16FA-5A3B-34ED-2AC8934BAE86}"/>
              </a:ext>
            </a:extLst>
          </p:cNvPr>
          <p:cNvCxnSpPr>
            <a:cxnSpLocks/>
            <a:stCxn id="17" idx="3"/>
            <a:endCxn id="5" idx="1"/>
          </p:cNvCxnSpPr>
          <p:nvPr/>
        </p:nvCxnSpPr>
        <p:spPr>
          <a:xfrm>
            <a:off x="1679850" y="3587129"/>
            <a:ext cx="4941397" cy="2288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B05CF59-7ED9-AB27-EB5C-B62ED22DF2F7}"/>
              </a:ext>
            </a:extLst>
          </p:cNvPr>
          <p:cNvSpPr txBox="1"/>
          <p:nvPr/>
        </p:nvSpPr>
        <p:spPr>
          <a:xfrm>
            <a:off x="104614" y="3402463"/>
            <a:ext cx="1575236"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訂單狀態</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7" name="矩形 26">
            <a:extLst>
              <a:ext uri="{FF2B5EF4-FFF2-40B4-BE49-F238E27FC236}">
                <a16:creationId xmlns:a16="http://schemas.microsoft.com/office/drawing/2014/main" id="{1BC8F110-5DF6-EDAD-699A-EFD0A754446F}"/>
              </a:ext>
            </a:extLst>
          </p:cNvPr>
          <p:cNvSpPr/>
          <p:nvPr/>
        </p:nvSpPr>
        <p:spPr>
          <a:xfrm>
            <a:off x="4179178" y="3977503"/>
            <a:ext cx="5475810" cy="12459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10447FEC-4B40-16D9-B598-4C173BA28E81}"/>
              </a:ext>
            </a:extLst>
          </p:cNvPr>
          <p:cNvSpPr txBox="1"/>
          <p:nvPr/>
        </p:nvSpPr>
        <p:spPr>
          <a:xfrm>
            <a:off x="85634" y="5085683"/>
            <a:ext cx="1698828" cy="64633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已</a:t>
            </a:r>
            <a:r>
              <a:rPr lang="zh-TW" altLang="en-US" dirty="0">
                <a:solidFill>
                  <a:prstClr val="black"/>
                </a:solidFill>
                <a:latin typeface="標楷體" panose="03000509000000000000" pitchFamily="65" charset="-120"/>
                <a:ea typeface="標楷體" panose="03000509000000000000" pitchFamily="65" charset="-120"/>
              </a:rPr>
              <a:t>購買</a:t>
            </a: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的</a:t>
            </a:r>
            <a:r>
              <a:rPr lang="zh-TW" altLang="en-US" dirty="0">
                <a:latin typeface="標楷體" panose="03000509000000000000" pitchFamily="65" charset="-120"/>
                <a:ea typeface="標楷體" panose="03000509000000000000" pitchFamily="65" charset="-120"/>
              </a:rPr>
              <a:t>飲料</a:t>
            </a: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資訊</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29" name="直線單箭頭接點 28">
            <a:extLst>
              <a:ext uri="{FF2B5EF4-FFF2-40B4-BE49-F238E27FC236}">
                <a16:creationId xmlns:a16="http://schemas.microsoft.com/office/drawing/2014/main" id="{0F5A0BA8-CC42-6554-15D4-AB5A3AD2FE0B}"/>
              </a:ext>
            </a:extLst>
          </p:cNvPr>
          <p:cNvCxnSpPr>
            <a:cxnSpLocks/>
            <a:stCxn id="28" idx="3"/>
          </p:cNvCxnSpPr>
          <p:nvPr/>
        </p:nvCxnSpPr>
        <p:spPr>
          <a:xfrm flipV="1">
            <a:off x="1784462" y="4624018"/>
            <a:ext cx="2394716" cy="7848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155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圖片 19" descr="一張含有 文字 的圖片&#10;&#10;自動產生的描述">
            <a:extLst>
              <a:ext uri="{FF2B5EF4-FFF2-40B4-BE49-F238E27FC236}">
                <a16:creationId xmlns:a16="http://schemas.microsoft.com/office/drawing/2014/main" id="{D3521519-4F2D-367D-5647-4928BD415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303" y="1539257"/>
            <a:ext cx="5010586" cy="4432240"/>
          </a:xfrm>
          <a:prstGeom prst="rect">
            <a:avLst/>
          </a:prstGeom>
        </p:spPr>
      </p:pic>
      <p:pic>
        <p:nvPicPr>
          <p:cNvPr id="13" name="圖片 12">
            <a:extLst>
              <a:ext uri="{FF2B5EF4-FFF2-40B4-BE49-F238E27FC236}">
                <a16:creationId xmlns:a16="http://schemas.microsoft.com/office/drawing/2014/main" id="{0DEF747C-982A-111B-621D-6E0F7CDCAA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3508" y="1520348"/>
            <a:ext cx="5021500" cy="4422075"/>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本月飲料排行</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7" name="矩形 26">
            <a:extLst>
              <a:ext uri="{FF2B5EF4-FFF2-40B4-BE49-F238E27FC236}">
                <a16:creationId xmlns:a16="http://schemas.microsoft.com/office/drawing/2014/main" id="{16F1D88E-7E90-6CC6-A1D6-E6426448335C}"/>
              </a:ext>
            </a:extLst>
          </p:cNvPr>
          <p:cNvSpPr/>
          <p:nvPr/>
        </p:nvSpPr>
        <p:spPr>
          <a:xfrm>
            <a:off x="2770906" y="2442708"/>
            <a:ext cx="1986703" cy="178411"/>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21118D70-EA7B-0683-73D9-51C99AB5DA1D}"/>
              </a:ext>
            </a:extLst>
          </p:cNvPr>
          <p:cNvSpPr txBox="1"/>
          <p:nvPr/>
        </p:nvSpPr>
        <p:spPr>
          <a:xfrm>
            <a:off x="90928" y="810785"/>
            <a:ext cx="1353017" cy="646331"/>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種類名稱，總共有三項</a:t>
            </a:r>
          </a:p>
        </p:txBody>
      </p:sp>
      <p:cxnSp>
        <p:nvCxnSpPr>
          <p:cNvPr id="30" name="直線單箭頭接點 29">
            <a:extLst>
              <a:ext uri="{FF2B5EF4-FFF2-40B4-BE49-F238E27FC236}">
                <a16:creationId xmlns:a16="http://schemas.microsoft.com/office/drawing/2014/main" id="{39EE7540-790F-9662-C17A-03293ED98DC5}"/>
              </a:ext>
            </a:extLst>
          </p:cNvPr>
          <p:cNvCxnSpPr>
            <a:cxnSpLocks/>
            <a:stCxn id="28" idx="3"/>
            <a:endCxn id="27" idx="1"/>
          </p:cNvCxnSpPr>
          <p:nvPr/>
        </p:nvCxnSpPr>
        <p:spPr>
          <a:xfrm>
            <a:off x="1443945" y="1133951"/>
            <a:ext cx="1326961" cy="1397963"/>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6" name="矩形 35">
            <a:extLst>
              <a:ext uri="{FF2B5EF4-FFF2-40B4-BE49-F238E27FC236}">
                <a16:creationId xmlns:a16="http://schemas.microsoft.com/office/drawing/2014/main" id="{184E9AA1-10B2-78B6-E044-D18CB70E369D}"/>
              </a:ext>
            </a:extLst>
          </p:cNvPr>
          <p:cNvSpPr/>
          <p:nvPr/>
        </p:nvSpPr>
        <p:spPr>
          <a:xfrm>
            <a:off x="7636806" y="2899053"/>
            <a:ext cx="283512" cy="1702443"/>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C27CC589-E6CF-5F1F-5FB3-411FD2251492}"/>
              </a:ext>
            </a:extLst>
          </p:cNvPr>
          <p:cNvSpPr txBox="1"/>
          <p:nvPr/>
        </p:nvSpPr>
        <p:spPr>
          <a:xfrm>
            <a:off x="8968678" y="1007685"/>
            <a:ext cx="2841242" cy="369332"/>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這邊可以選擇喜歡的飲料</a:t>
            </a:r>
          </a:p>
        </p:txBody>
      </p:sp>
      <p:cxnSp>
        <p:nvCxnSpPr>
          <p:cNvPr id="39" name="直線單箭頭接點 38">
            <a:extLst>
              <a:ext uri="{FF2B5EF4-FFF2-40B4-BE49-F238E27FC236}">
                <a16:creationId xmlns:a16="http://schemas.microsoft.com/office/drawing/2014/main" id="{5AB9CDB9-B975-FB2D-F416-7F9EC39DA0D5}"/>
              </a:ext>
            </a:extLst>
          </p:cNvPr>
          <p:cNvCxnSpPr>
            <a:cxnSpLocks/>
            <a:stCxn id="37" idx="2"/>
            <a:endCxn id="36" idx="3"/>
          </p:cNvCxnSpPr>
          <p:nvPr/>
        </p:nvCxnSpPr>
        <p:spPr>
          <a:xfrm flipH="1">
            <a:off x="7920318" y="1377017"/>
            <a:ext cx="2468981" cy="23732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D5C6914D-1B1C-34EE-7C14-E0F8A0976771}"/>
              </a:ext>
            </a:extLst>
          </p:cNvPr>
          <p:cNvSpPr txBox="1"/>
          <p:nvPr/>
        </p:nvSpPr>
        <p:spPr>
          <a:xfrm>
            <a:off x="2590751" y="6005300"/>
            <a:ext cx="1800321" cy="646331"/>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選取完可以在這邊送出投票結果</a:t>
            </a:r>
          </a:p>
        </p:txBody>
      </p:sp>
      <p:sp>
        <p:nvSpPr>
          <p:cNvPr id="43" name="矩形 42">
            <a:extLst>
              <a:ext uri="{FF2B5EF4-FFF2-40B4-BE49-F238E27FC236}">
                <a16:creationId xmlns:a16="http://schemas.microsoft.com/office/drawing/2014/main" id="{180C8B97-9208-DC4F-0613-DDD44B1E4CD7}"/>
              </a:ext>
            </a:extLst>
          </p:cNvPr>
          <p:cNvSpPr/>
          <p:nvPr/>
        </p:nvSpPr>
        <p:spPr>
          <a:xfrm>
            <a:off x="8499002" y="4658118"/>
            <a:ext cx="574684" cy="22053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a:p>
        </p:txBody>
      </p:sp>
      <p:cxnSp>
        <p:nvCxnSpPr>
          <p:cNvPr id="45" name="直線單箭頭接點 44">
            <a:extLst>
              <a:ext uri="{FF2B5EF4-FFF2-40B4-BE49-F238E27FC236}">
                <a16:creationId xmlns:a16="http://schemas.microsoft.com/office/drawing/2014/main" id="{22962EB3-2A3E-2AF0-0DBE-580141E50F2A}"/>
              </a:ext>
            </a:extLst>
          </p:cNvPr>
          <p:cNvCxnSpPr>
            <a:cxnSpLocks/>
            <a:stCxn id="42" idx="3"/>
            <a:endCxn id="43" idx="1"/>
          </p:cNvCxnSpPr>
          <p:nvPr/>
        </p:nvCxnSpPr>
        <p:spPr>
          <a:xfrm flipV="1">
            <a:off x="4391072" y="4768383"/>
            <a:ext cx="4107930" cy="1560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BADC1130-DB9B-C503-9622-B4276994196B}"/>
              </a:ext>
            </a:extLst>
          </p:cNvPr>
          <p:cNvSpPr/>
          <p:nvPr/>
        </p:nvSpPr>
        <p:spPr>
          <a:xfrm>
            <a:off x="8411857" y="5706456"/>
            <a:ext cx="742951" cy="22053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TW" altLang="en-US"/>
          </a:p>
        </p:txBody>
      </p:sp>
      <p:sp>
        <p:nvSpPr>
          <p:cNvPr id="48" name="文字方塊 47">
            <a:extLst>
              <a:ext uri="{FF2B5EF4-FFF2-40B4-BE49-F238E27FC236}">
                <a16:creationId xmlns:a16="http://schemas.microsoft.com/office/drawing/2014/main" id="{7C13BF3C-33FD-44DC-C24F-D793D3F1B1D1}"/>
              </a:ext>
            </a:extLst>
          </p:cNvPr>
          <p:cNvSpPr txBox="1"/>
          <p:nvPr/>
        </p:nvSpPr>
        <p:spPr>
          <a:xfrm>
            <a:off x="10318910" y="6034374"/>
            <a:ext cx="1489371" cy="646331"/>
          </a:xfrm>
          <a:prstGeom prst="rect">
            <a:avLst/>
          </a:prstGeom>
          <a:noFill/>
          <a:ln w="38100">
            <a:solidFill>
              <a:srgbClr val="FF0000"/>
            </a:solidFill>
          </a:ln>
        </p:spPr>
        <p:txBody>
          <a:bodyPr wrap="square" rtlCol="0">
            <a:spAutoFit/>
          </a:bodyPr>
          <a:lstStyle/>
          <a:p>
            <a:pPr algn="ctr"/>
            <a:r>
              <a:rPr lang="zh-TW" altLang="en-US" dirty="0">
                <a:latin typeface="標楷體" panose="03000509000000000000" pitchFamily="65" charset="-120"/>
                <a:ea typeface="標楷體" panose="03000509000000000000" pitchFamily="65" charset="-120"/>
              </a:rPr>
              <a:t>顧客可以在這邊投票</a:t>
            </a:r>
          </a:p>
        </p:txBody>
      </p:sp>
      <p:cxnSp>
        <p:nvCxnSpPr>
          <p:cNvPr id="50" name="直線單箭頭接點 49">
            <a:extLst>
              <a:ext uri="{FF2B5EF4-FFF2-40B4-BE49-F238E27FC236}">
                <a16:creationId xmlns:a16="http://schemas.microsoft.com/office/drawing/2014/main" id="{9159495C-44A1-4D34-F83D-154403687394}"/>
              </a:ext>
            </a:extLst>
          </p:cNvPr>
          <p:cNvCxnSpPr>
            <a:cxnSpLocks/>
            <a:stCxn id="48" idx="1"/>
            <a:endCxn id="46" idx="3"/>
          </p:cNvCxnSpPr>
          <p:nvPr/>
        </p:nvCxnSpPr>
        <p:spPr>
          <a:xfrm flipH="1" flipV="1">
            <a:off x="9154808" y="5816721"/>
            <a:ext cx="1164102" cy="5408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44793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CC8F0E58-2470-F98C-A93A-4CDAA089D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219" y="1386124"/>
            <a:ext cx="5917740" cy="4619176"/>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78109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建立團購</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36" name="文字方塊 35">
            <a:extLst>
              <a:ext uri="{FF2B5EF4-FFF2-40B4-BE49-F238E27FC236}">
                <a16:creationId xmlns:a16="http://schemas.microsoft.com/office/drawing/2014/main" id="{B629EBAE-581A-1C1D-514E-73AAA288459E}"/>
              </a:ext>
            </a:extLst>
          </p:cNvPr>
          <p:cNvSpPr txBox="1"/>
          <p:nvPr/>
        </p:nvSpPr>
        <p:spPr>
          <a:xfrm>
            <a:off x="9312621" y="2957747"/>
            <a:ext cx="2213106" cy="923330"/>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這邊選取年月日，能選取隔天到</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天這段期間</a:t>
            </a:r>
            <a:endParaRPr lang="en-US" altLang="zh-TW" dirty="0">
              <a:latin typeface="標楷體" panose="03000509000000000000" pitchFamily="65" charset="-120"/>
              <a:ea typeface="標楷體" panose="03000509000000000000" pitchFamily="65" charset="-120"/>
            </a:endParaRPr>
          </a:p>
        </p:txBody>
      </p:sp>
      <p:cxnSp>
        <p:nvCxnSpPr>
          <p:cNvPr id="37" name="直線單箭頭接點 36">
            <a:extLst>
              <a:ext uri="{FF2B5EF4-FFF2-40B4-BE49-F238E27FC236}">
                <a16:creationId xmlns:a16="http://schemas.microsoft.com/office/drawing/2014/main" id="{B6A5E22A-40A0-E107-F7BD-062845692C82}"/>
              </a:ext>
            </a:extLst>
          </p:cNvPr>
          <p:cNvCxnSpPr>
            <a:cxnSpLocks/>
            <a:stCxn id="36" idx="1"/>
            <a:endCxn id="41" idx="3"/>
          </p:cNvCxnSpPr>
          <p:nvPr/>
        </p:nvCxnSpPr>
        <p:spPr>
          <a:xfrm flipH="1">
            <a:off x="7495105" y="3419412"/>
            <a:ext cx="1817516" cy="6015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DC359D2F-0CC8-7FD8-AA61-2D8BE5EBEE8A}"/>
              </a:ext>
            </a:extLst>
          </p:cNvPr>
          <p:cNvSpPr/>
          <p:nvPr/>
        </p:nvSpPr>
        <p:spPr>
          <a:xfrm>
            <a:off x="4636505" y="3825117"/>
            <a:ext cx="2858600" cy="3916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2FE62452-FB54-2FDB-D15A-25E121FB8862}"/>
              </a:ext>
            </a:extLst>
          </p:cNvPr>
          <p:cNvSpPr txBox="1"/>
          <p:nvPr/>
        </p:nvSpPr>
        <p:spPr>
          <a:xfrm>
            <a:off x="9380557" y="4023145"/>
            <a:ext cx="1573259" cy="1200329"/>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目標杯數分為</a:t>
            </a: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30</a:t>
            </a:r>
            <a:r>
              <a:rPr lang="zh-TW" altLang="en-US" dirty="0">
                <a:latin typeface="標楷體" panose="03000509000000000000" pitchFamily="65" charset="-120"/>
                <a:ea typeface="標楷體" panose="03000509000000000000" pitchFamily="65" charset="-120"/>
              </a:rPr>
              <a:t>杯</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折</a:t>
            </a: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40</a:t>
            </a:r>
            <a:r>
              <a:rPr lang="zh-TW" altLang="en-US" dirty="0">
                <a:latin typeface="標楷體" panose="03000509000000000000" pitchFamily="65" charset="-120"/>
                <a:ea typeface="標楷體" panose="03000509000000000000" pitchFamily="65" charset="-120"/>
              </a:rPr>
              <a:t>杯</a:t>
            </a:r>
            <a:r>
              <a:rPr lang="en-US" altLang="zh-TW" dirty="0">
                <a:latin typeface="標楷體" panose="03000509000000000000" pitchFamily="65" charset="-120"/>
                <a:ea typeface="標楷體" panose="03000509000000000000" pitchFamily="65" charset="-120"/>
              </a:rPr>
              <a:t>8</a:t>
            </a:r>
            <a:r>
              <a:rPr lang="zh-TW" altLang="en-US" dirty="0">
                <a:latin typeface="標楷體" panose="03000509000000000000" pitchFamily="65" charset="-120"/>
                <a:ea typeface="標楷體" panose="03000509000000000000" pitchFamily="65" charset="-120"/>
              </a:rPr>
              <a:t>折</a:t>
            </a: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50</a:t>
            </a:r>
            <a:r>
              <a:rPr lang="zh-TW" altLang="en-US" dirty="0">
                <a:latin typeface="標楷體" panose="03000509000000000000" pitchFamily="65" charset="-120"/>
                <a:ea typeface="標楷體" panose="03000509000000000000" pitchFamily="65" charset="-120"/>
              </a:rPr>
              <a:t>杯</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折</a:t>
            </a:r>
            <a:endParaRPr lang="en-US" altLang="zh-TW" dirty="0">
              <a:latin typeface="標楷體" panose="03000509000000000000" pitchFamily="65" charset="-120"/>
              <a:ea typeface="標楷體" panose="03000509000000000000" pitchFamily="65" charset="-120"/>
            </a:endParaRPr>
          </a:p>
        </p:txBody>
      </p:sp>
      <p:cxnSp>
        <p:nvCxnSpPr>
          <p:cNvPr id="43" name="直線單箭頭接點 42">
            <a:extLst>
              <a:ext uri="{FF2B5EF4-FFF2-40B4-BE49-F238E27FC236}">
                <a16:creationId xmlns:a16="http://schemas.microsoft.com/office/drawing/2014/main" id="{ACD973BB-A931-84A3-4EE4-9B3A399D62EE}"/>
              </a:ext>
            </a:extLst>
          </p:cNvPr>
          <p:cNvCxnSpPr>
            <a:cxnSpLocks/>
            <a:stCxn id="42" idx="1"/>
            <a:endCxn id="47" idx="3"/>
          </p:cNvCxnSpPr>
          <p:nvPr/>
        </p:nvCxnSpPr>
        <p:spPr>
          <a:xfrm flipH="1">
            <a:off x="7664823" y="4623310"/>
            <a:ext cx="1715734" cy="68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B52FD1B-A73B-6D61-DDDD-88541499E5E4}"/>
              </a:ext>
            </a:extLst>
          </p:cNvPr>
          <p:cNvSpPr/>
          <p:nvPr/>
        </p:nvSpPr>
        <p:spPr>
          <a:xfrm>
            <a:off x="4556566" y="4493389"/>
            <a:ext cx="3108257" cy="3971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a:extLst>
              <a:ext uri="{FF2B5EF4-FFF2-40B4-BE49-F238E27FC236}">
                <a16:creationId xmlns:a16="http://schemas.microsoft.com/office/drawing/2014/main" id="{185978BD-D1EC-EFE8-1992-0CBDF644BBA9}"/>
              </a:ext>
            </a:extLst>
          </p:cNvPr>
          <p:cNvSpPr txBox="1"/>
          <p:nvPr/>
        </p:nvSpPr>
        <p:spPr>
          <a:xfrm>
            <a:off x="767437" y="5002544"/>
            <a:ext cx="2187998" cy="646331"/>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這邊可以選擇想要折扣的飲料</a:t>
            </a:r>
            <a:endParaRPr lang="en-US" altLang="zh-TW" dirty="0">
              <a:latin typeface="標楷體" panose="03000509000000000000" pitchFamily="65" charset="-120"/>
              <a:ea typeface="標楷體" panose="03000509000000000000" pitchFamily="65" charset="-120"/>
            </a:endParaRPr>
          </a:p>
        </p:txBody>
      </p:sp>
      <p:cxnSp>
        <p:nvCxnSpPr>
          <p:cNvPr id="49" name="直線單箭頭接點 48">
            <a:extLst>
              <a:ext uri="{FF2B5EF4-FFF2-40B4-BE49-F238E27FC236}">
                <a16:creationId xmlns:a16="http://schemas.microsoft.com/office/drawing/2014/main" id="{CB7678F1-6CB1-A049-F21D-20F50D3296DA}"/>
              </a:ext>
            </a:extLst>
          </p:cNvPr>
          <p:cNvCxnSpPr>
            <a:cxnSpLocks/>
            <a:stCxn id="48" idx="3"/>
            <a:endCxn id="50" idx="1"/>
          </p:cNvCxnSpPr>
          <p:nvPr/>
        </p:nvCxnSpPr>
        <p:spPr>
          <a:xfrm>
            <a:off x="2955435" y="5325710"/>
            <a:ext cx="168107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C321C9E2-0DDF-7A14-1974-9F8452A836A5}"/>
              </a:ext>
            </a:extLst>
          </p:cNvPr>
          <p:cNvSpPr/>
          <p:nvPr/>
        </p:nvSpPr>
        <p:spPr>
          <a:xfrm>
            <a:off x="4636505" y="5179543"/>
            <a:ext cx="2858600" cy="2923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6176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0080" y="325369"/>
            <a:ext cx="3474720" cy="1956841"/>
          </a:xfrm>
        </p:spPr>
        <p:txBody>
          <a:bodyPr anchor="b">
            <a:normAutofit/>
          </a:bodyPr>
          <a:lstStyle/>
          <a:p>
            <a:pPr algn="ctr"/>
            <a:r>
              <a:rPr lang="zh-TW" altLang="en-US" sz="6000" b="1" dirty="0">
                <a:latin typeface="標楷體" panose="03000509000000000000" pitchFamily="65" charset="-120"/>
                <a:ea typeface="標楷體" panose="03000509000000000000" pitchFamily="65" charset="-120"/>
              </a:rPr>
              <a:t>目錄</a:t>
            </a:r>
          </a:p>
        </p:txBody>
      </p:sp>
      <p:sp>
        <p:nvSpPr>
          <p:cNvPr id="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60BF985E-00C5-6FB9-03E6-59E69F552131}"/>
              </a:ext>
            </a:extLst>
          </p:cNvPr>
          <p:cNvSpPr>
            <a:spLocks noGrp="1"/>
          </p:cNvSpPr>
          <p:nvPr>
            <p:ph idx="1"/>
          </p:nvPr>
        </p:nvSpPr>
        <p:spPr>
          <a:xfrm>
            <a:off x="640080" y="2872898"/>
            <a:ext cx="4368601" cy="3782329"/>
          </a:xfrm>
        </p:spPr>
        <p:txBody>
          <a:bodyPr>
            <a:normAutofit/>
          </a:bodyPr>
          <a:lstStyle/>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前言</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使用工具</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使用對象</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系統功能</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介面展示</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結論及未來發展</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400" dirty="0">
                <a:latin typeface="標楷體" panose="03000509000000000000" pitchFamily="65" charset="-120"/>
                <a:ea typeface="標楷體" panose="03000509000000000000" pitchFamily="65" charset="-120"/>
              </a:rPr>
              <a:t>甘特圖</a:t>
            </a:r>
            <a:endParaRPr lang="en-US" altLang="zh-TW" sz="2400" dirty="0">
              <a:latin typeface="標楷體" panose="03000509000000000000" pitchFamily="65" charset="-120"/>
              <a:ea typeface="標楷體" panose="03000509000000000000" pitchFamily="65" charset="-120"/>
            </a:endParaRPr>
          </a:p>
          <a:p>
            <a:pPr marL="514350" indent="-514350">
              <a:buFont typeface="+mj-lt"/>
              <a:buAutoNum type="arabicPeriod"/>
            </a:pPr>
            <a:endParaRPr lang="en-US" altLang="zh-TW" dirty="0">
              <a:latin typeface="標楷體" panose="03000509000000000000" pitchFamily="65" charset="-120"/>
              <a:ea typeface="標楷體" panose="03000509000000000000" pitchFamily="65" charset="-120"/>
            </a:endParaRPr>
          </a:p>
        </p:txBody>
      </p:sp>
      <p:pic>
        <p:nvPicPr>
          <p:cNvPr id="17" name="圖片 16">
            <a:extLst>
              <a:ext uri="{FF2B5EF4-FFF2-40B4-BE49-F238E27FC236}">
                <a16:creationId xmlns:a16="http://schemas.microsoft.com/office/drawing/2014/main" id="{4696B1BF-1045-5DF4-9D30-CAD2E51D1FF8}"/>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791594" y="630260"/>
            <a:ext cx="5614445" cy="559748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24993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122" name="Picture 2">
            <a:extLst>
              <a:ext uri="{FF2B5EF4-FFF2-40B4-BE49-F238E27FC236}">
                <a16:creationId xmlns:a16="http://schemas.microsoft.com/office/drawing/2014/main" id="{98F28D92-6D40-04F8-0155-6F65AF625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9569" y="1407421"/>
            <a:ext cx="5832861" cy="441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78109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團購</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3" name="文字方塊 2">
            <a:extLst>
              <a:ext uri="{FF2B5EF4-FFF2-40B4-BE49-F238E27FC236}">
                <a16:creationId xmlns:a16="http://schemas.microsoft.com/office/drawing/2014/main" id="{3D7403DA-D794-9A4B-E833-BDF5E241A738}"/>
              </a:ext>
            </a:extLst>
          </p:cNvPr>
          <p:cNvSpPr txBox="1"/>
          <p:nvPr/>
        </p:nvSpPr>
        <p:spPr>
          <a:xfrm>
            <a:off x="259093" y="3346095"/>
            <a:ext cx="2711686" cy="369332"/>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正在建立的團購商品名稱</a:t>
            </a:r>
            <a:endParaRPr lang="en-US" altLang="zh-TW" dirty="0">
              <a:latin typeface="標楷體" panose="03000509000000000000" pitchFamily="65" charset="-120"/>
              <a:ea typeface="標楷體" panose="03000509000000000000" pitchFamily="65" charset="-120"/>
            </a:endParaRPr>
          </a:p>
        </p:txBody>
      </p:sp>
      <p:cxnSp>
        <p:nvCxnSpPr>
          <p:cNvPr id="5" name="直線單箭頭接點 4">
            <a:extLst>
              <a:ext uri="{FF2B5EF4-FFF2-40B4-BE49-F238E27FC236}">
                <a16:creationId xmlns:a16="http://schemas.microsoft.com/office/drawing/2014/main" id="{4A10F4A8-F2E6-5DE0-AFEE-4908C55D2BA8}"/>
              </a:ext>
            </a:extLst>
          </p:cNvPr>
          <p:cNvCxnSpPr>
            <a:cxnSpLocks/>
            <a:stCxn id="3" idx="3"/>
            <a:endCxn id="6" idx="1"/>
          </p:cNvCxnSpPr>
          <p:nvPr/>
        </p:nvCxnSpPr>
        <p:spPr>
          <a:xfrm>
            <a:off x="2970779" y="3530761"/>
            <a:ext cx="1544668" cy="2971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C317D4F-02DA-5B75-BA7E-E4CC9A91F637}"/>
              </a:ext>
            </a:extLst>
          </p:cNvPr>
          <p:cNvSpPr/>
          <p:nvPr/>
        </p:nvSpPr>
        <p:spPr>
          <a:xfrm>
            <a:off x="4515447" y="3731385"/>
            <a:ext cx="755800" cy="1930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B9AE9B82-1E39-D042-2D36-9199FEEF8392}"/>
              </a:ext>
            </a:extLst>
          </p:cNvPr>
          <p:cNvSpPr txBox="1"/>
          <p:nvPr/>
        </p:nvSpPr>
        <p:spPr>
          <a:xfrm>
            <a:off x="9639519" y="5029489"/>
            <a:ext cx="1870407" cy="646331"/>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顧客可以在這邊自行創建團隊</a:t>
            </a:r>
            <a:endParaRPr lang="en-US" altLang="zh-TW" dirty="0">
              <a:latin typeface="標楷體" panose="03000509000000000000" pitchFamily="65" charset="-120"/>
              <a:ea typeface="標楷體" panose="03000509000000000000" pitchFamily="65" charset="-120"/>
            </a:endParaRPr>
          </a:p>
        </p:txBody>
      </p:sp>
      <p:cxnSp>
        <p:nvCxnSpPr>
          <p:cNvPr id="27" name="直線單箭頭接點 26">
            <a:extLst>
              <a:ext uri="{FF2B5EF4-FFF2-40B4-BE49-F238E27FC236}">
                <a16:creationId xmlns:a16="http://schemas.microsoft.com/office/drawing/2014/main" id="{96F3D86B-FE33-C1E4-FD18-4A9418FD4DF3}"/>
              </a:ext>
            </a:extLst>
          </p:cNvPr>
          <p:cNvCxnSpPr>
            <a:cxnSpLocks/>
            <a:stCxn id="26" idx="1"/>
            <a:endCxn id="28" idx="3"/>
          </p:cNvCxnSpPr>
          <p:nvPr/>
        </p:nvCxnSpPr>
        <p:spPr>
          <a:xfrm flipH="1" flipV="1">
            <a:off x="8866094" y="5295848"/>
            <a:ext cx="773425" cy="568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E64FAA37-25CF-450F-4A05-797A6B19D062}"/>
              </a:ext>
            </a:extLst>
          </p:cNvPr>
          <p:cNvSpPr/>
          <p:nvPr/>
        </p:nvSpPr>
        <p:spPr>
          <a:xfrm>
            <a:off x="8120846" y="4935594"/>
            <a:ext cx="745248" cy="7205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a:extLst>
              <a:ext uri="{FF2B5EF4-FFF2-40B4-BE49-F238E27FC236}">
                <a16:creationId xmlns:a16="http://schemas.microsoft.com/office/drawing/2014/main" id="{0CBA3EA0-A796-5C70-4520-6F60929CC3BD}"/>
              </a:ext>
            </a:extLst>
          </p:cNvPr>
          <p:cNvSpPr txBox="1"/>
          <p:nvPr/>
        </p:nvSpPr>
        <p:spPr>
          <a:xfrm>
            <a:off x="9384406" y="3192035"/>
            <a:ext cx="2272075" cy="646331"/>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要在期間內完成下面目標杯數</a:t>
            </a:r>
            <a:endParaRPr lang="en-US" altLang="zh-TW" dirty="0">
              <a:latin typeface="標楷體" panose="03000509000000000000" pitchFamily="65" charset="-120"/>
              <a:ea typeface="標楷體" panose="03000509000000000000" pitchFamily="65" charset="-120"/>
            </a:endParaRPr>
          </a:p>
        </p:txBody>
      </p:sp>
      <p:cxnSp>
        <p:nvCxnSpPr>
          <p:cNvPr id="39" name="直線單箭頭接點 38">
            <a:extLst>
              <a:ext uri="{FF2B5EF4-FFF2-40B4-BE49-F238E27FC236}">
                <a16:creationId xmlns:a16="http://schemas.microsoft.com/office/drawing/2014/main" id="{97CFDE67-2874-B37C-ED62-793DEA4C7492}"/>
              </a:ext>
            </a:extLst>
          </p:cNvPr>
          <p:cNvCxnSpPr>
            <a:cxnSpLocks/>
            <a:stCxn id="38" idx="1"/>
            <a:endCxn id="40" idx="3"/>
          </p:cNvCxnSpPr>
          <p:nvPr/>
        </p:nvCxnSpPr>
        <p:spPr>
          <a:xfrm flipH="1">
            <a:off x="7695016" y="3515201"/>
            <a:ext cx="1689390" cy="66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1F883E18-F044-F983-D5F7-C6EB1B8BF2F7}"/>
              </a:ext>
            </a:extLst>
          </p:cNvPr>
          <p:cNvSpPr/>
          <p:nvPr/>
        </p:nvSpPr>
        <p:spPr>
          <a:xfrm flipV="1">
            <a:off x="6857235" y="3456412"/>
            <a:ext cx="837781" cy="250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a:extLst>
              <a:ext uri="{FF2B5EF4-FFF2-40B4-BE49-F238E27FC236}">
                <a16:creationId xmlns:a16="http://schemas.microsoft.com/office/drawing/2014/main" id="{8EFCD3C3-0CC5-5C85-387D-CDF6E34CDD99}"/>
              </a:ext>
            </a:extLst>
          </p:cNvPr>
          <p:cNvSpPr txBox="1"/>
          <p:nvPr/>
        </p:nvSpPr>
        <p:spPr>
          <a:xfrm>
            <a:off x="833247" y="5078165"/>
            <a:ext cx="1870407" cy="646331"/>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目前有多少人參與團購</a:t>
            </a:r>
            <a:endParaRPr lang="en-US" altLang="zh-TW" dirty="0">
              <a:latin typeface="標楷體" panose="03000509000000000000" pitchFamily="65" charset="-120"/>
              <a:ea typeface="標楷體" panose="03000509000000000000" pitchFamily="65" charset="-120"/>
            </a:endParaRPr>
          </a:p>
        </p:txBody>
      </p:sp>
      <p:cxnSp>
        <p:nvCxnSpPr>
          <p:cNvPr id="45" name="直線單箭頭接點 44">
            <a:extLst>
              <a:ext uri="{FF2B5EF4-FFF2-40B4-BE49-F238E27FC236}">
                <a16:creationId xmlns:a16="http://schemas.microsoft.com/office/drawing/2014/main" id="{D82FF5DF-BE9C-96D9-6C41-2605CFE34617}"/>
              </a:ext>
            </a:extLst>
          </p:cNvPr>
          <p:cNvCxnSpPr>
            <a:cxnSpLocks/>
            <a:stCxn id="44" idx="3"/>
            <a:endCxn id="46" idx="2"/>
          </p:cNvCxnSpPr>
          <p:nvPr/>
        </p:nvCxnSpPr>
        <p:spPr>
          <a:xfrm flipV="1">
            <a:off x="2703654" y="4505712"/>
            <a:ext cx="2897042" cy="8956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a:extLst>
              <a:ext uri="{FF2B5EF4-FFF2-40B4-BE49-F238E27FC236}">
                <a16:creationId xmlns:a16="http://schemas.microsoft.com/office/drawing/2014/main" id="{0D035934-9574-D25B-D001-C42028A503E6}"/>
              </a:ext>
            </a:extLst>
          </p:cNvPr>
          <p:cNvSpPr/>
          <p:nvPr/>
        </p:nvSpPr>
        <p:spPr>
          <a:xfrm>
            <a:off x="5267783" y="4317126"/>
            <a:ext cx="665825" cy="1885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a:extLst>
              <a:ext uri="{FF2B5EF4-FFF2-40B4-BE49-F238E27FC236}">
                <a16:creationId xmlns:a16="http://schemas.microsoft.com/office/drawing/2014/main" id="{D2D11DC1-E3D8-721C-214A-FB06BC2D9805}"/>
              </a:ext>
            </a:extLst>
          </p:cNvPr>
          <p:cNvSpPr txBox="1"/>
          <p:nvPr/>
        </p:nvSpPr>
        <p:spPr>
          <a:xfrm>
            <a:off x="9383322" y="4108750"/>
            <a:ext cx="2378372" cy="646331"/>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如果你想要跟團點選這邊可以跟團</a:t>
            </a:r>
            <a:endParaRPr lang="en-US" altLang="zh-TW" dirty="0">
              <a:latin typeface="標楷體" panose="03000509000000000000" pitchFamily="65" charset="-120"/>
              <a:ea typeface="標楷體" panose="03000509000000000000" pitchFamily="65" charset="-120"/>
            </a:endParaRPr>
          </a:p>
        </p:txBody>
      </p:sp>
      <p:cxnSp>
        <p:nvCxnSpPr>
          <p:cNvPr id="52" name="直線單箭頭接點 51">
            <a:extLst>
              <a:ext uri="{FF2B5EF4-FFF2-40B4-BE49-F238E27FC236}">
                <a16:creationId xmlns:a16="http://schemas.microsoft.com/office/drawing/2014/main" id="{D526729F-7080-E30B-3854-C545BF06206C}"/>
              </a:ext>
            </a:extLst>
          </p:cNvPr>
          <p:cNvCxnSpPr>
            <a:cxnSpLocks/>
            <a:stCxn id="51" idx="1"/>
            <a:endCxn id="53" idx="3"/>
          </p:cNvCxnSpPr>
          <p:nvPr/>
        </p:nvCxnSpPr>
        <p:spPr>
          <a:xfrm flipH="1" flipV="1">
            <a:off x="7528263" y="4006299"/>
            <a:ext cx="1855059" cy="4256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B71DF3CB-B9D8-BCE7-D6DA-ADE1F87CAD03}"/>
              </a:ext>
            </a:extLst>
          </p:cNvPr>
          <p:cNvSpPr/>
          <p:nvPr/>
        </p:nvSpPr>
        <p:spPr>
          <a:xfrm>
            <a:off x="6977848" y="3783565"/>
            <a:ext cx="550415" cy="4454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a:extLst>
              <a:ext uri="{FF2B5EF4-FFF2-40B4-BE49-F238E27FC236}">
                <a16:creationId xmlns:a16="http://schemas.microsoft.com/office/drawing/2014/main" id="{7BA9B01A-FC52-DD64-4E8D-B46C9CD7CBD0}"/>
              </a:ext>
            </a:extLst>
          </p:cNvPr>
          <p:cNvSpPr txBox="1"/>
          <p:nvPr/>
        </p:nvSpPr>
        <p:spPr>
          <a:xfrm>
            <a:off x="724443" y="3931235"/>
            <a:ext cx="2088016" cy="923330"/>
          </a:xfrm>
          <a:prstGeom prst="rect">
            <a:avLst/>
          </a:prstGeom>
          <a:noFill/>
          <a:ln w="38100">
            <a:solidFill>
              <a:srgbClr val="FF0000"/>
            </a:solidFill>
          </a:ln>
        </p:spPr>
        <p:txBody>
          <a:bodyPr wrap="square" rtlCol="0">
            <a:spAutoFit/>
          </a:bodyPr>
          <a:lstStyle/>
          <a:p>
            <a:r>
              <a:rPr lang="zh-TW" altLang="en-US" dirty="0">
                <a:latin typeface="標楷體" panose="03000509000000000000" pitchFamily="65" charset="-120"/>
                <a:ea typeface="標楷體" panose="03000509000000000000" pitchFamily="65" charset="-120"/>
              </a:rPr>
              <a:t>如果這邊的杯數達成，就會寄送幾折優惠卷給參與的人</a:t>
            </a:r>
            <a:endParaRPr lang="en-US" altLang="zh-TW" dirty="0">
              <a:latin typeface="標楷體" panose="03000509000000000000" pitchFamily="65" charset="-120"/>
              <a:ea typeface="標楷體" panose="03000509000000000000" pitchFamily="65" charset="-120"/>
            </a:endParaRPr>
          </a:p>
        </p:txBody>
      </p:sp>
      <p:cxnSp>
        <p:nvCxnSpPr>
          <p:cNvPr id="56" name="直線單箭頭接點 55">
            <a:extLst>
              <a:ext uri="{FF2B5EF4-FFF2-40B4-BE49-F238E27FC236}">
                <a16:creationId xmlns:a16="http://schemas.microsoft.com/office/drawing/2014/main" id="{CFD5EBED-49FC-6274-29CA-2409F761DD80}"/>
              </a:ext>
            </a:extLst>
          </p:cNvPr>
          <p:cNvCxnSpPr>
            <a:cxnSpLocks/>
            <a:stCxn id="55" idx="3"/>
            <a:endCxn id="57" idx="1"/>
          </p:cNvCxnSpPr>
          <p:nvPr/>
        </p:nvCxnSpPr>
        <p:spPr>
          <a:xfrm flipV="1">
            <a:off x="2812459" y="4106128"/>
            <a:ext cx="1695170" cy="2867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C385E1B0-DA42-3591-06B1-49EBD6416F42}"/>
              </a:ext>
            </a:extLst>
          </p:cNvPr>
          <p:cNvSpPr/>
          <p:nvPr/>
        </p:nvSpPr>
        <p:spPr>
          <a:xfrm>
            <a:off x="4507629" y="3983222"/>
            <a:ext cx="612559" cy="245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4565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668DCD16-4F81-F40A-F280-D7A70D650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3317" y="1394264"/>
            <a:ext cx="7730188" cy="4647795"/>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2800" b="1" dirty="0">
                <a:solidFill>
                  <a:prstClr val="black"/>
                </a:solidFill>
                <a:latin typeface="標楷體" panose="03000509000000000000" pitchFamily="65" charset="-120"/>
                <a:ea typeface="標楷體" panose="03000509000000000000" pitchFamily="65" charset="-120"/>
              </a:rPr>
              <a:t>團購紀錄</a:t>
            </a:r>
          </a:p>
        </p:txBody>
      </p:sp>
      <p:sp>
        <p:nvSpPr>
          <p:cNvPr id="27" name="矩形 26">
            <a:extLst>
              <a:ext uri="{FF2B5EF4-FFF2-40B4-BE49-F238E27FC236}">
                <a16:creationId xmlns:a16="http://schemas.microsoft.com/office/drawing/2014/main" id="{1BC8F110-5DF6-EDAD-699A-EFD0A754446F}"/>
              </a:ext>
            </a:extLst>
          </p:cNvPr>
          <p:cNvSpPr/>
          <p:nvPr/>
        </p:nvSpPr>
        <p:spPr>
          <a:xfrm>
            <a:off x="4949580" y="3838079"/>
            <a:ext cx="4127185" cy="124599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10447FEC-4B40-16D9-B598-4C173BA28E81}"/>
              </a:ext>
            </a:extLst>
          </p:cNvPr>
          <p:cNvSpPr txBox="1"/>
          <p:nvPr/>
        </p:nvSpPr>
        <p:spPr>
          <a:xfrm>
            <a:off x="384479" y="4990690"/>
            <a:ext cx="1698828"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dirty="0">
                <a:solidFill>
                  <a:prstClr val="black"/>
                </a:solidFill>
                <a:latin typeface="標楷體" panose="03000509000000000000" pitchFamily="65" charset="-120"/>
                <a:ea typeface="標楷體" panose="03000509000000000000" pitchFamily="65" charset="-120"/>
              </a:rPr>
              <a:t>跟團</a:t>
            </a: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資訊</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29" name="直線單箭頭接點 28">
            <a:extLst>
              <a:ext uri="{FF2B5EF4-FFF2-40B4-BE49-F238E27FC236}">
                <a16:creationId xmlns:a16="http://schemas.microsoft.com/office/drawing/2014/main" id="{0F5A0BA8-CC42-6554-15D4-AB5A3AD2FE0B}"/>
              </a:ext>
            </a:extLst>
          </p:cNvPr>
          <p:cNvCxnSpPr>
            <a:cxnSpLocks/>
            <a:stCxn id="28" idx="3"/>
            <a:endCxn id="27" idx="1"/>
          </p:cNvCxnSpPr>
          <p:nvPr/>
        </p:nvCxnSpPr>
        <p:spPr>
          <a:xfrm flipV="1">
            <a:off x="2083307" y="4461078"/>
            <a:ext cx="2866273" cy="7142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029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圖片 4" descr="一張含有 文字, 螢幕擷取畫面, 螢幕 的圖片&#10;&#10;自動產生的描述">
            <a:extLst>
              <a:ext uri="{FF2B5EF4-FFF2-40B4-BE49-F238E27FC236}">
                <a16:creationId xmlns:a16="http://schemas.microsoft.com/office/drawing/2014/main" id="{0DB82F54-E0B9-67BB-AB6C-77B57BE05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736" y="1259885"/>
            <a:ext cx="7870527" cy="4824402"/>
          </a:xfrm>
          <a:prstGeom prst="rect">
            <a:avLst/>
          </a:prstGeom>
        </p:spPr>
      </p:pic>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6" y="6058968"/>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TW" altLang="en-US" sz="2800" b="1" dirty="0">
                <a:solidFill>
                  <a:prstClr val="black"/>
                </a:solidFill>
                <a:latin typeface="標楷體" panose="03000509000000000000" pitchFamily="65" charset="-120"/>
                <a:ea typeface="標楷體" panose="03000509000000000000" pitchFamily="65" charset="-120"/>
              </a:rPr>
              <a:t>我的優惠券</a:t>
            </a:r>
          </a:p>
        </p:txBody>
      </p:sp>
      <p:sp>
        <p:nvSpPr>
          <p:cNvPr id="27" name="矩形 26">
            <a:extLst>
              <a:ext uri="{FF2B5EF4-FFF2-40B4-BE49-F238E27FC236}">
                <a16:creationId xmlns:a16="http://schemas.microsoft.com/office/drawing/2014/main" id="{1BC8F110-5DF6-EDAD-699A-EFD0A754446F}"/>
              </a:ext>
            </a:extLst>
          </p:cNvPr>
          <p:cNvSpPr/>
          <p:nvPr/>
        </p:nvSpPr>
        <p:spPr>
          <a:xfrm>
            <a:off x="4667192" y="3593813"/>
            <a:ext cx="4449914" cy="174466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4472C4"/>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10447FEC-4B40-16D9-B598-4C173BA28E81}"/>
              </a:ext>
            </a:extLst>
          </p:cNvPr>
          <p:cNvSpPr txBox="1"/>
          <p:nvPr/>
        </p:nvSpPr>
        <p:spPr>
          <a:xfrm>
            <a:off x="85634" y="5085683"/>
            <a:ext cx="1967284" cy="36933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已取得的優惠券</a:t>
            </a: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cxnSp>
        <p:nvCxnSpPr>
          <p:cNvPr id="29" name="直線單箭頭接點 28">
            <a:extLst>
              <a:ext uri="{FF2B5EF4-FFF2-40B4-BE49-F238E27FC236}">
                <a16:creationId xmlns:a16="http://schemas.microsoft.com/office/drawing/2014/main" id="{0F5A0BA8-CC42-6554-15D4-AB5A3AD2FE0B}"/>
              </a:ext>
            </a:extLst>
          </p:cNvPr>
          <p:cNvCxnSpPr>
            <a:cxnSpLocks/>
            <a:stCxn id="28" idx="3"/>
            <a:endCxn id="27" idx="1"/>
          </p:cNvCxnSpPr>
          <p:nvPr/>
        </p:nvCxnSpPr>
        <p:spPr>
          <a:xfrm flipV="1">
            <a:off x="2052918" y="4466148"/>
            <a:ext cx="2614274" cy="8042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1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en-US" altLang="zh-TW" sz="6000" b="1" dirty="0">
                <a:latin typeface="標楷體" panose="03000509000000000000" pitchFamily="65" charset="-120"/>
                <a:ea typeface="標楷體" panose="03000509000000000000" pitchFamily="65" charset="-120"/>
              </a:rPr>
              <a:t>Demo</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
                <a:schemeClr val="accent1">
                  <a:lumMod val="75000"/>
                </a:schemeClr>
              </a:buClr>
              <a:buSzTx/>
              <a:buFont typeface="Wingdings" panose="05000000000000000000" pitchFamily="2" charset="2"/>
              <a:buChar char="l"/>
              <a:tabLst/>
              <a:defRPr/>
            </a:pPr>
            <a:r>
              <a:rPr kumimoji="0" lang="en-US" altLang="zh-TW"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hlinkClick r:id="rId3"/>
              </a:rPr>
              <a:t>https://coucya.herokuapp.com/</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5" name="圖片 4" descr="一張含有 文字, 室內 的圖片">
            <a:extLst>
              <a:ext uri="{FF2B5EF4-FFF2-40B4-BE49-F238E27FC236}">
                <a16:creationId xmlns:a16="http://schemas.microsoft.com/office/drawing/2014/main" id="{C5E26CA0-ACCC-26A5-442A-59887D4C5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499" y="1434997"/>
            <a:ext cx="8359002" cy="4536500"/>
          </a:xfrm>
          <a:prstGeom prst="rect">
            <a:avLst/>
          </a:prstGeom>
        </p:spPr>
      </p:pic>
    </p:spTree>
    <p:extLst>
      <p:ext uri="{BB962C8B-B14F-4D97-AF65-F5344CB8AC3E}">
        <p14:creationId xmlns:p14="http://schemas.microsoft.com/office/powerpoint/2010/main" val="177072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結論及未來發展</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文字方塊 3">
            <a:extLst>
              <a:ext uri="{FF2B5EF4-FFF2-40B4-BE49-F238E27FC236}">
                <a16:creationId xmlns:a16="http://schemas.microsoft.com/office/drawing/2014/main" id="{50CACEA6-AA92-CD1B-C32E-285DA0229184}"/>
              </a:ext>
            </a:extLst>
          </p:cNvPr>
          <p:cNvSpPr txBox="1"/>
          <p:nvPr/>
        </p:nvSpPr>
        <p:spPr>
          <a:xfrm>
            <a:off x="507030" y="2743799"/>
            <a:ext cx="11041503" cy="2062103"/>
          </a:xfrm>
          <a:prstGeom prst="rect">
            <a:avLst/>
          </a:prstGeom>
          <a:noFill/>
        </p:spPr>
        <p:txBody>
          <a:bodyPr wrap="square">
            <a:spAutoFit/>
          </a:bodyPr>
          <a:lstStyle/>
          <a:p>
            <a:pPr marL="304800" indent="304800"/>
            <a:r>
              <a:rPr lang="zh-TW" altLang="zh-TW" sz="3200" kern="0" dirty="0">
                <a:effectLst/>
                <a:latin typeface="Times New Roman" panose="02020603050405020304" pitchFamily="18" charset="0"/>
                <a:ea typeface="標楷體" panose="03000509000000000000" pitchFamily="65" charset="-120"/>
              </a:rPr>
              <a:t>目前已經把網頁完全呈現出來了，未來會在新增其他功能讓系統更加豐富。因為疫情帶來的衝突很大，由於顧客減少外食，所以許多店家紛紛倒閉。希望可以藉由本系統，增加大家的購買意願。</a:t>
            </a:r>
            <a:endParaRPr lang="zh-TW" altLang="zh-TW" sz="3200" kern="100" dirty="0">
              <a:effectLst/>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518173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甘特圖</a:t>
            </a:r>
            <a:endParaRPr lang="en-US" altLang="zh-TW"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圖片 3">
            <a:extLst>
              <a:ext uri="{FF2B5EF4-FFF2-40B4-BE49-F238E27FC236}">
                <a16:creationId xmlns:a16="http://schemas.microsoft.com/office/drawing/2014/main" id="{EDDC0D5D-FAAB-8433-889B-E8E59BCA6B01}"/>
              </a:ext>
            </a:extLst>
          </p:cNvPr>
          <p:cNvPicPr>
            <a:picLocks noChangeAspect="1"/>
          </p:cNvPicPr>
          <p:nvPr/>
        </p:nvPicPr>
        <p:blipFill>
          <a:blip r:embed="rId3"/>
          <a:stretch>
            <a:fillRect/>
          </a:stretch>
        </p:blipFill>
        <p:spPr>
          <a:xfrm>
            <a:off x="0" y="1787832"/>
            <a:ext cx="12192000" cy="3822455"/>
          </a:xfrm>
          <a:prstGeom prst="rect">
            <a:avLst/>
          </a:prstGeom>
        </p:spPr>
      </p:pic>
    </p:spTree>
    <p:extLst>
      <p:ext uri="{BB962C8B-B14F-4D97-AF65-F5344CB8AC3E}">
        <p14:creationId xmlns:p14="http://schemas.microsoft.com/office/powerpoint/2010/main" val="1533723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Chinese tea ceremony">
            <a:extLst>
              <a:ext uri="{FF2B5EF4-FFF2-40B4-BE49-F238E27FC236}">
                <a16:creationId xmlns:a16="http://schemas.microsoft.com/office/drawing/2014/main" id="{3EB9B80E-C442-3E41-FA1E-79E5666CFDF4}"/>
              </a:ext>
            </a:extLst>
          </p:cNvPr>
          <p:cNvPicPr>
            <a:picLocks noChangeAspect="1"/>
          </p:cNvPicPr>
          <p:nvPr/>
        </p:nvPicPr>
        <p:blipFill rotWithShape="1">
          <a:blip r:embed="rId2">
            <a:alphaModFix amt="45000"/>
          </a:blip>
          <a:srcRect t="6206" b="9524"/>
          <a:stretch/>
        </p:blipFill>
        <p:spPr>
          <a:xfrm>
            <a:off x="20" y="-7290"/>
            <a:ext cx="12191980" cy="6857990"/>
          </a:xfrm>
          <a:prstGeom prst="rect">
            <a:avLst/>
          </a:prstGeom>
        </p:spPr>
      </p:pic>
      <p:sp>
        <p:nvSpPr>
          <p:cNvPr id="59" name="Rectangle 36">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標題 1">
            <a:extLst>
              <a:ext uri="{FF2B5EF4-FFF2-40B4-BE49-F238E27FC236}">
                <a16:creationId xmlns:a16="http://schemas.microsoft.com/office/drawing/2014/main" id="{01C1CAFA-6D24-E42D-696E-968EFEABA868}"/>
              </a:ext>
            </a:extLst>
          </p:cNvPr>
          <p:cNvSpPr>
            <a:spLocks noGrp="1"/>
          </p:cNvSpPr>
          <p:nvPr>
            <p:ph type="ctrTitle"/>
          </p:nvPr>
        </p:nvSpPr>
        <p:spPr>
          <a:xfrm>
            <a:off x="1769532" y="1695576"/>
            <a:ext cx="8652938" cy="3502066"/>
          </a:xfrm>
        </p:spPr>
        <p:txBody>
          <a:bodyPr anchor="ctr">
            <a:normAutofit/>
          </a:bodyPr>
          <a:lstStyle/>
          <a:p>
            <a:r>
              <a:rPr lang="zh-TW" altLang="en-US" sz="8000" b="1" dirty="0">
                <a:latin typeface="標楷體" panose="03000509000000000000" pitchFamily="65" charset="-120"/>
                <a:ea typeface="標楷體" panose="03000509000000000000" pitchFamily="65" charset="-120"/>
                <a:cs typeface="Arial" panose="020B0604020202020204" pitchFamily="34" charset="0"/>
              </a:rPr>
              <a:t>謝謝聆聽</a:t>
            </a:r>
            <a:r>
              <a:rPr lang="en-US" altLang="zh-TW" sz="8000" b="1" dirty="0">
                <a:latin typeface="標楷體" panose="03000509000000000000" pitchFamily="65" charset="-120"/>
                <a:ea typeface="標楷體" panose="03000509000000000000" pitchFamily="65" charset="-120"/>
                <a:cs typeface="Arial" panose="020B0604020202020204" pitchFamily="34" charset="0"/>
              </a:rPr>
              <a:t>!</a:t>
            </a:r>
            <a:endParaRPr lang="zh-TW" altLang="en-US" sz="8000" b="1" dirty="0">
              <a:latin typeface="標楷體" panose="03000509000000000000" pitchFamily="65" charset="-120"/>
              <a:ea typeface="標楷體" panose="03000509000000000000" pitchFamily="65" charset="-120"/>
              <a:cs typeface="Arial" panose="020B0604020202020204" pitchFamily="34" charset="0"/>
            </a:endParaRPr>
          </a:p>
        </p:txBody>
      </p:sp>
      <p:sp>
        <p:nvSpPr>
          <p:cNvPr id="39" name="Rectangle 38">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360594998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1014060" y="321734"/>
            <a:ext cx="9081630"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前言</a:t>
            </a:r>
          </a:p>
        </p:txBody>
      </p:sp>
      <p:sp>
        <p:nvSpPr>
          <p:cNvPr id="3" name="內容版面配置區 2">
            <a:extLst>
              <a:ext uri="{FF2B5EF4-FFF2-40B4-BE49-F238E27FC236}">
                <a16:creationId xmlns:a16="http://schemas.microsoft.com/office/drawing/2014/main" id="{60BF985E-00C5-6FB9-03E6-59E69F552131}"/>
              </a:ext>
            </a:extLst>
          </p:cNvPr>
          <p:cNvSpPr>
            <a:spLocks noGrp="1"/>
          </p:cNvSpPr>
          <p:nvPr>
            <p:ph idx="1"/>
          </p:nvPr>
        </p:nvSpPr>
        <p:spPr>
          <a:xfrm>
            <a:off x="950783" y="1339587"/>
            <a:ext cx="3832280" cy="701134"/>
          </a:xfrm>
        </p:spPr>
        <p:txBody>
          <a:bodyPr>
            <a:normAutofit/>
          </a:bodyPr>
          <a:lstStyle/>
          <a:p>
            <a:pPr marL="0" indent="0">
              <a:buClr>
                <a:schemeClr val="accent1">
                  <a:lumMod val="60000"/>
                  <a:lumOff val="40000"/>
                </a:schemeClr>
              </a:buClr>
              <a:buNone/>
            </a:pPr>
            <a:r>
              <a:rPr lang="zh-TW" altLang="en-US" b="1" dirty="0">
                <a:solidFill>
                  <a:schemeClr val="accent1">
                    <a:lumMod val="75000"/>
                  </a:schemeClr>
                </a:solidFill>
                <a:latin typeface="標楷體" panose="03000509000000000000" pitchFamily="65" charset="-120"/>
                <a:ea typeface="標楷體" panose="03000509000000000000" pitchFamily="65" charset="-120"/>
              </a:rPr>
              <a:t>動機</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直線接點 5">
            <a:extLst>
              <a:ext uri="{FF2B5EF4-FFF2-40B4-BE49-F238E27FC236}">
                <a16:creationId xmlns:a16="http://schemas.microsoft.com/office/drawing/2014/main" id="{5846D373-4E9E-3306-7F33-3525DB0E4E36}"/>
              </a:ext>
            </a:extLst>
          </p:cNvPr>
          <p:cNvCxnSpPr>
            <a:cxnSpLocks/>
          </p:cNvCxnSpPr>
          <p:nvPr/>
        </p:nvCxnSpPr>
        <p:spPr>
          <a:xfrm>
            <a:off x="1077336" y="1979543"/>
            <a:ext cx="3705727" cy="0"/>
          </a:xfrm>
          <a:prstGeom prst="line">
            <a:avLst/>
          </a:prstGeom>
          <a:ln w="38100">
            <a:prstDash val="sysDot"/>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3" name="文字方塊 12">
            <a:extLst>
              <a:ext uri="{FF2B5EF4-FFF2-40B4-BE49-F238E27FC236}">
                <a16:creationId xmlns:a16="http://schemas.microsoft.com/office/drawing/2014/main" id="{8C87E636-262E-A62A-90BC-8E5BC79D6667}"/>
              </a:ext>
            </a:extLst>
          </p:cNvPr>
          <p:cNvSpPr txBox="1"/>
          <p:nvPr/>
        </p:nvSpPr>
        <p:spPr>
          <a:xfrm>
            <a:off x="1014060" y="2425784"/>
            <a:ext cx="3832280" cy="2893100"/>
          </a:xfrm>
          <a:prstGeom prst="rect">
            <a:avLst/>
          </a:prstGeom>
          <a:noFill/>
        </p:spPr>
        <p:txBody>
          <a:bodyPr wrap="square" rtlCol="0">
            <a:spAutoFit/>
          </a:bodyPr>
          <a:lstStyle/>
          <a:p>
            <a:r>
              <a:rPr lang="zh-TW" altLang="en-US" sz="2600" dirty="0">
                <a:latin typeface="標楷體" panose="03000509000000000000" pitchFamily="65" charset="-120"/>
                <a:ea typeface="標楷體" panose="03000509000000000000" pitchFamily="65" charset="-120"/>
              </a:rPr>
              <a:t>近年來疫情肆虐，在這樣的時期排隊點飲料比較容易接觸到其他人。</a:t>
            </a:r>
          </a:p>
          <a:p>
            <a:r>
              <a:rPr lang="zh-TW" altLang="en-US" sz="2600" dirty="0">
                <a:latin typeface="標楷體" panose="03000509000000000000" pitchFamily="65" charset="-120"/>
                <a:ea typeface="標楷體" panose="03000509000000000000" pitchFamily="65" charset="-120"/>
              </a:rPr>
              <a:t>於是我搜尋了附近的飲料店，想要透過網路訂購飲料，但是發現附近的飲料店沒有提供飲料訂購網站。</a:t>
            </a:r>
          </a:p>
        </p:txBody>
      </p:sp>
      <p:sp>
        <p:nvSpPr>
          <p:cNvPr id="21" name="內容版面配置區 2">
            <a:extLst>
              <a:ext uri="{FF2B5EF4-FFF2-40B4-BE49-F238E27FC236}">
                <a16:creationId xmlns:a16="http://schemas.microsoft.com/office/drawing/2014/main" id="{A12F3F1C-E95A-7252-26C4-A0F45AD46719}"/>
              </a:ext>
            </a:extLst>
          </p:cNvPr>
          <p:cNvSpPr txBox="1">
            <a:spLocks/>
          </p:cNvSpPr>
          <p:nvPr/>
        </p:nvSpPr>
        <p:spPr>
          <a:xfrm>
            <a:off x="6263409" y="1336320"/>
            <a:ext cx="3832280" cy="7011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lumMod val="60000"/>
                  <a:lumOff val="40000"/>
                </a:schemeClr>
              </a:buClr>
              <a:buNone/>
            </a:pPr>
            <a:r>
              <a:rPr lang="zh-TW" altLang="en-US" b="1" dirty="0">
                <a:solidFill>
                  <a:schemeClr val="accent1">
                    <a:lumMod val="75000"/>
                  </a:schemeClr>
                </a:solidFill>
                <a:latin typeface="標楷體" panose="03000509000000000000" pitchFamily="65" charset="-120"/>
                <a:ea typeface="標楷體" panose="03000509000000000000" pitchFamily="65" charset="-120"/>
              </a:rPr>
              <a:t>目的</a:t>
            </a:r>
          </a:p>
        </p:txBody>
      </p:sp>
      <p:cxnSp>
        <p:nvCxnSpPr>
          <p:cNvPr id="22" name="直線接點 21">
            <a:extLst>
              <a:ext uri="{FF2B5EF4-FFF2-40B4-BE49-F238E27FC236}">
                <a16:creationId xmlns:a16="http://schemas.microsoft.com/office/drawing/2014/main" id="{145D787E-FF26-356E-56D9-968E144842C8}"/>
              </a:ext>
            </a:extLst>
          </p:cNvPr>
          <p:cNvCxnSpPr>
            <a:cxnSpLocks/>
          </p:cNvCxnSpPr>
          <p:nvPr/>
        </p:nvCxnSpPr>
        <p:spPr>
          <a:xfrm>
            <a:off x="6263409" y="1979543"/>
            <a:ext cx="3705727" cy="0"/>
          </a:xfrm>
          <a:prstGeom prst="line">
            <a:avLst/>
          </a:prstGeom>
          <a:ln w="38100">
            <a:prstDash val="sysDot"/>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23" name="文字方塊 22">
            <a:extLst>
              <a:ext uri="{FF2B5EF4-FFF2-40B4-BE49-F238E27FC236}">
                <a16:creationId xmlns:a16="http://schemas.microsoft.com/office/drawing/2014/main" id="{36BF57EA-797E-0B0A-EE4F-E76529F58C70}"/>
              </a:ext>
            </a:extLst>
          </p:cNvPr>
          <p:cNvSpPr txBox="1"/>
          <p:nvPr/>
        </p:nvSpPr>
        <p:spPr>
          <a:xfrm>
            <a:off x="6263409" y="2425784"/>
            <a:ext cx="3832280" cy="3693319"/>
          </a:xfrm>
          <a:prstGeom prst="rect">
            <a:avLst/>
          </a:prstGeom>
          <a:noFill/>
        </p:spPr>
        <p:txBody>
          <a:bodyPr wrap="square" rtlCol="0">
            <a:spAutoFit/>
          </a:bodyPr>
          <a:lstStyle/>
          <a:p>
            <a:r>
              <a:rPr lang="zh-TW" altLang="en-US" sz="2600" dirty="0">
                <a:latin typeface="標楷體" panose="03000509000000000000" pitchFamily="65" charset="-120"/>
                <a:ea typeface="標楷體" panose="03000509000000000000" pitchFamily="65" charset="-120"/>
              </a:rPr>
              <a:t>製作本系統是希望讓顧客透過</a:t>
            </a:r>
            <a:r>
              <a:rPr lang="zh-TW" altLang="en-US" sz="2600" dirty="0">
                <a:solidFill>
                  <a:srgbClr val="FF0000"/>
                </a:solidFill>
                <a:latin typeface="標楷體" panose="03000509000000000000" pitchFamily="65" charset="-120"/>
                <a:ea typeface="標楷體" panose="03000509000000000000" pitchFamily="65" charset="-120"/>
              </a:rPr>
              <a:t>網路團購</a:t>
            </a:r>
            <a:r>
              <a:rPr lang="zh-TW" altLang="en-US" sz="2600" dirty="0">
                <a:latin typeface="標楷體" panose="03000509000000000000" pitchFamily="65" charset="-120"/>
                <a:ea typeface="標楷體" panose="03000509000000000000" pitchFamily="65" charset="-120"/>
              </a:rPr>
              <a:t>和</a:t>
            </a:r>
            <a:r>
              <a:rPr lang="zh-TW" altLang="en-US" sz="2600" dirty="0">
                <a:solidFill>
                  <a:srgbClr val="FF0000"/>
                </a:solidFill>
                <a:latin typeface="標楷體" panose="03000509000000000000" pitchFamily="65" charset="-120"/>
                <a:ea typeface="標楷體" panose="03000509000000000000" pitchFamily="65" charset="-120"/>
              </a:rPr>
              <a:t>每月熱門商品折價券</a:t>
            </a:r>
            <a:r>
              <a:rPr lang="zh-TW" altLang="en-US" sz="2600" dirty="0">
                <a:latin typeface="標楷體" panose="03000509000000000000" pitchFamily="65" charset="-120"/>
                <a:ea typeface="標楷體" panose="03000509000000000000" pitchFamily="65" charset="-120"/>
              </a:rPr>
              <a:t>增加購買飲料動機，也讓廠商能經由此功能</a:t>
            </a:r>
            <a:r>
              <a:rPr lang="zh-TW" altLang="en-US" sz="2600" dirty="0">
                <a:solidFill>
                  <a:srgbClr val="FF0000"/>
                </a:solidFill>
                <a:latin typeface="標楷體" panose="03000509000000000000" pitchFamily="65" charset="-120"/>
                <a:ea typeface="標楷體" panose="03000509000000000000" pitchFamily="65" charset="-120"/>
              </a:rPr>
              <a:t>聚集網路顧客</a:t>
            </a:r>
            <a:r>
              <a:rPr lang="zh-TW" altLang="en-US" sz="2600" dirty="0">
                <a:latin typeface="標楷體" panose="03000509000000000000" pitchFamily="65" charset="-120"/>
                <a:ea typeface="標楷體" panose="03000509000000000000" pitchFamily="65" charset="-120"/>
              </a:rPr>
              <a:t>。</a:t>
            </a:r>
          </a:p>
          <a:p>
            <a:endParaRPr lang="en-US" altLang="zh-TW" sz="2600" dirty="0">
              <a:latin typeface="標楷體" panose="03000509000000000000" pitchFamily="65" charset="-120"/>
              <a:ea typeface="標楷體" panose="03000509000000000000" pitchFamily="65" charset="-120"/>
            </a:endParaRPr>
          </a:p>
          <a:p>
            <a:r>
              <a:rPr lang="zh-TW" altLang="en-US" sz="2600" dirty="0">
                <a:latin typeface="標楷體" panose="03000509000000000000" pitchFamily="65" charset="-120"/>
                <a:ea typeface="標楷體" panose="03000509000000000000" pitchFamily="65" charset="-120"/>
              </a:rPr>
              <a:t>透過網路訂購飲</a:t>
            </a:r>
            <a:r>
              <a:rPr lang="zh-TW" altLang="en-US" sz="2600">
                <a:latin typeface="標楷體" panose="03000509000000000000" pitchFamily="65" charset="-120"/>
                <a:ea typeface="標楷體" panose="03000509000000000000" pitchFamily="65" charset="-120"/>
              </a:rPr>
              <a:t>料，再到</a:t>
            </a:r>
            <a:r>
              <a:rPr lang="zh-TW" altLang="en-US" sz="2600" dirty="0">
                <a:latin typeface="標楷體" panose="03000509000000000000" pitchFamily="65" charset="-120"/>
                <a:ea typeface="標楷體" panose="03000509000000000000" pitchFamily="65" charset="-120"/>
              </a:rPr>
              <a:t>現場領取飲</a:t>
            </a:r>
            <a:r>
              <a:rPr lang="zh-TW" altLang="en-US" sz="2600">
                <a:latin typeface="標楷體" panose="03000509000000000000" pitchFamily="65" charset="-120"/>
                <a:ea typeface="標楷體" panose="03000509000000000000" pitchFamily="65" charset="-120"/>
              </a:rPr>
              <a:t>料，也能降</a:t>
            </a:r>
            <a:r>
              <a:rPr lang="zh-TW" altLang="en-US" sz="2600" dirty="0">
                <a:latin typeface="標楷體" panose="03000509000000000000" pitchFamily="65" charset="-120"/>
                <a:ea typeface="標楷體" panose="03000509000000000000" pitchFamily="65" charset="-120"/>
              </a:rPr>
              <a:t>低排隊感染新冠肺炎的風險。</a:t>
            </a:r>
            <a:endParaRPr lang="en-US" altLang="zh-TW" sz="26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65851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使用工具</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本框 74">
            <a:extLst>
              <a:ext uri="{FF2B5EF4-FFF2-40B4-BE49-F238E27FC236}">
                <a16:creationId xmlns:a16="http://schemas.microsoft.com/office/drawing/2014/main" id="{83129B80-594C-59D2-BBD4-9CE6A91088E0}"/>
              </a:ext>
            </a:extLst>
          </p:cNvPr>
          <p:cNvSpPr txBox="1"/>
          <p:nvPr/>
        </p:nvSpPr>
        <p:spPr>
          <a:xfrm>
            <a:off x="108558" y="1376365"/>
            <a:ext cx="2770134" cy="584775"/>
          </a:xfrm>
          <a:prstGeom prst="rect">
            <a:avLst/>
          </a:prstGeom>
          <a:noFill/>
        </p:spPr>
        <p:txBody>
          <a:bodyPr wrap="square" rtlCol="0">
            <a:spAutoFit/>
          </a:bodyPr>
          <a:lstStyle/>
          <a:p>
            <a:pPr marL="457200" indent="-457200" algn="ctr">
              <a:buFont typeface="Wingdings" panose="05000000000000000000" pitchFamily="2" charset="2"/>
              <a:buChar char="Ø"/>
            </a:pPr>
            <a:r>
              <a:rPr lang="zh-TW" altLang="en-US" sz="3200" b="1" dirty="0">
                <a:latin typeface="標楷體" panose="03000509000000000000" pitchFamily="65" charset="-120"/>
                <a:ea typeface="標楷體" panose="03000509000000000000" pitchFamily="65" charset="-120"/>
              </a:rPr>
              <a:t>開發工具</a:t>
            </a:r>
            <a:endParaRPr lang="zh-CN" altLang="en-US" sz="3200" b="1" dirty="0">
              <a:latin typeface="標楷體" panose="03000509000000000000" pitchFamily="65" charset="-120"/>
              <a:ea typeface="標楷體" panose="03000509000000000000" pitchFamily="65" charset="-120"/>
            </a:endParaRPr>
          </a:p>
        </p:txBody>
      </p:sp>
      <p:pic>
        <p:nvPicPr>
          <p:cNvPr id="19" name="圖片 18">
            <a:extLst>
              <a:ext uri="{FF2B5EF4-FFF2-40B4-BE49-F238E27FC236}">
                <a16:creationId xmlns:a16="http://schemas.microsoft.com/office/drawing/2014/main" id="{E81BFA00-58D5-A153-9756-852CC211D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634" y="4297203"/>
            <a:ext cx="3469105" cy="1734553"/>
          </a:xfrm>
          <a:prstGeom prst="rect">
            <a:avLst/>
          </a:prstGeom>
        </p:spPr>
      </p:pic>
      <p:pic>
        <p:nvPicPr>
          <p:cNvPr id="21" name="圖片 20">
            <a:extLst>
              <a:ext uri="{FF2B5EF4-FFF2-40B4-BE49-F238E27FC236}">
                <a16:creationId xmlns:a16="http://schemas.microsoft.com/office/drawing/2014/main" id="{6FDFEC5F-47B8-E1F2-4FFC-53D027045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35" y="1992749"/>
            <a:ext cx="3469105" cy="1812607"/>
          </a:xfrm>
          <a:prstGeom prst="rect">
            <a:avLst/>
          </a:prstGeom>
        </p:spPr>
      </p:pic>
      <p:pic>
        <p:nvPicPr>
          <p:cNvPr id="25" name="圖片 24">
            <a:extLst>
              <a:ext uri="{FF2B5EF4-FFF2-40B4-BE49-F238E27FC236}">
                <a16:creationId xmlns:a16="http://schemas.microsoft.com/office/drawing/2014/main" id="{675E2A9B-4F04-288B-8923-14DCDF06B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739" y="1499644"/>
            <a:ext cx="4623736" cy="1704141"/>
          </a:xfrm>
          <a:prstGeom prst="rect">
            <a:avLst/>
          </a:prstGeom>
        </p:spPr>
      </p:pic>
      <p:pic>
        <p:nvPicPr>
          <p:cNvPr id="27" name="圖片 26">
            <a:extLst>
              <a:ext uri="{FF2B5EF4-FFF2-40B4-BE49-F238E27FC236}">
                <a16:creationId xmlns:a16="http://schemas.microsoft.com/office/drawing/2014/main" id="{D6A6F817-732C-6E40-B928-2F2283BBA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9482" y="3245958"/>
            <a:ext cx="2762250" cy="3390900"/>
          </a:xfrm>
          <a:prstGeom prst="rect">
            <a:avLst/>
          </a:prstGeom>
        </p:spPr>
      </p:pic>
      <p:sp>
        <p:nvSpPr>
          <p:cNvPr id="13" name="文本框 74">
            <a:extLst>
              <a:ext uri="{FF2B5EF4-FFF2-40B4-BE49-F238E27FC236}">
                <a16:creationId xmlns:a16="http://schemas.microsoft.com/office/drawing/2014/main" id="{562D4534-45AC-2B5E-C921-E0AAF7A00F03}"/>
              </a:ext>
            </a:extLst>
          </p:cNvPr>
          <p:cNvSpPr txBox="1"/>
          <p:nvPr/>
        </p:nvSpPr>
        <p:spPr>
          <a:xfrm>
            <a:off x="8592942" y="1407554"/>
            <a:ext cx="2770134" cy="584775"/>
          </a:xfrm>
          <a:prstGeom prst="rect">
            <a:avLst/>
          </a:prstGeom>
          <a:noFill/>
        </p:spPr>
        <p:txBody>
          <a:bodyPr wrap="squar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32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開發語言</a:t>
            </a:r>
            <a:endParaRPr kumimoji="0" lang="zh-CN" altLang="en-US" sz="32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17" name="文字方塊 16">
            <a:extLst>
              <a:ext uri="{FF2B5EF4-FFF2-40B4-BE49-F238E27FC236}">
                <a16:creationId xmlns:a16="http://schemas.microsoft.com/office/drawing/2014/main" id="{AAD6A894-B097-3721-FC10-A7C6EC1FD547}"/>
              </a:ext>
            </a:extLst>
          </p:cNvPr>
          <p:cNvSpPr txBox="1"/>
          <p:nvPr/>
        </p:nvSpPr>
        <p:spPr>
          <a:xfrm>
            <a:off x="8855698" y="3203785"/>
            <a:ext cx="2519615" cy="3139321"/>
          </a:xfrm>
          <a:prstGeom prst="rect">
            <a:avLst/>
          </a:prstGeom>
          <a:noFill/>
        </p:spPr>
        <p:txBody>
          <a:bodyPr wrap="square" rtlCol="0">
            <a:spAutoFit/>
          </a:bodyPr>
          <a:lstStyle/>
          <a:p>
            <a:r>
              <a:rPr lang="en-US" altLang="zh-TW" sz="3600" dirty="0">
                <a:latin typeface="標楷體" panose="03000509000000000000" pitchFamily="65" charset="-120"/>
                <a:ea typeface="標楷體" panose="03000509000000000000" pitchFamily="65" charset="-120"/>
              </a:rPr>
              <a:t>HTML</a:t>
            </a:r>
          </a:p>
          <a:p>
            <a:r>
              <a:rPr lang="en-US" altLang="zh-TW" sz="3600" dirty="0">
                <a:latin typeface="標楷體" panose="03000509000000000000" pitchFamily="65" charset="-120"/>
                <a:ea typeface="標楷體" panose="03000509000000000000" pitchFamily="65" charset="-120"/>
              </a:rPr>
              <a:t>CSS </a:t>
            </a:r>
          </a:p>
          <a:p>
            <a:r>
              <a:rPr lang="en-US" altLang="zh-TW" sz="3600" dirty="0">
                <a:latin typeface="標楷體" panose="03000509000000000000" pitchFamily="65" charset="-120"/>
                <a:ea typeface="標楷體" panose="03000509000000000000" pitchFamily="65" charset="-120"/>
              </a:rPr>
              <a:t>PHP</a:t>
            </a:r>
          </a:p>
          <a:p>
            <a:r>
              <a:rPr lang="en-US" altLang="zh-TW" sz="3600" dirty="0" err="1">
                <a:latin typeface="標楷體" panose="03000509000000000000" pitchFamily="65" charset="-120"/>
                <a:ea typeface="標楷體" panose="03000509000000000000" pitchFamily="65" charset="-120"/>
              </a:rPr>
              <a:t>Javascript</a:t>
            </a:r>
            <a:endParaRPr lang="en-US" altLang="zh-TW" sz="3600" dirty="0">
              <a:latin typeface="標楷體" panose="03000509000000000000" pitchFamily="65" charset="-120"/>
              <a:ea typeface="標楷體" panose="03000509000000000000" pitchFamily="65" charset="-120"/>
            </a:endParaRPr>
          </a:p>
          <a:p>
            <a:r>
              <a:rPr lang="en-US" altLang="zh-TW" sz="3600" dirty="0">
                <a:latin typeface="標楷體" panose="03000509000000000000" pitchFamily="65" charset="-120"/>
                <a:ea typeface="標楷體" panose="03000509000000000000" pitchFamily="65" charset="-120"/>
              </a:rPr>
              <a:t>MySQL</a:t>
            </a:r>
          </a:p>
          <a:p>
            <a:endParaRPr lang="zh-TW" altLang="en-US" dirty="0"/>
          </a:p>
        </p:txBody>
      </p:sp>
      <p:cxnSp>
        <p:nvCxnSpPr>
          <p:cNvPr id="4" name="直線接點 3">
            <a:extLst>
              <a:ext uri="{FF2B5EF4-FFF2-40B4-BE49-F238E27FC236}">
                <a16:creationId xmlns:a16="http://schemas.microsoft.com/office/drawing/2014/main" id="{AE13E365-DAC0-3BFB-3067-A9E31FEE665C}"/>
              </a:ext>
            </a:extLst>
          </p:cNvPr>
          <p:cNvCxnSpPr/>
          <p:nvPr/>
        </p:nvCxnSpPr>
        <p:spPr>
          <a:xfrm>
            <a:off x="8213558" y="1376365"/>
            <a:ext cx="0" cy="5242712"/>
          </a:xfrm>
          <a:prstGeom prst="line">
            <a:avLst/>
          </a:prstGeom>
          <a:ln w="38100"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07335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1144140" y="321734"/>
            <a:ext cx="9903720"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使用對象</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文字方塊 2">
            <a:extLst>
              <a:ext uri="{FF2B5EF4-FFF2-40B4-BE49-F238E27FC236}">
                <a16:creationId xmlns:a16="http://schemas.microsoft.com/office/drawing/2014/main" id="{76894BBB-2EF8-4A72-B38F-FF8A0EA8BDF4}"/>
              </a:ext>
            </a:extLst>
          </p:cNvPr>
          <p:cNvSpPr txBox="1"/>
          <p:nvPr/>
        </p:nvSpPr>
        <p:spPr>
          <a:xfrm>
            <a:off x="1898138" y="1590476"/>
            <a:ext cx="2374231" cy="584775"/>
          </a:xfrm>
          <a:prstGeom prst="rect">
            <a:avLst/>
          </a:prstGeom>
          <a:noFill/>
        </p:spPr>
        <p:txBody>
          <a:bodyPr wrap="square" rtlCol="0">
            <a:spAutoFit/>
          </a:bodyPr>
          <a:lstStyle/>
          <a:p>
            <a:pPr algn="ctr"/>
            <a:r>
              <a:rPr lang="zh-TW" altLang="en-US" sz="3200" b="1" dirty="0">
                <a:latin typeface="標楷體" panose="03000509000000000000" pitchFamily="65" charset="-120"/>
                <a:ea typeface="標楷體" panose="03000509000000000000" pitchFamily="65" charset="-120"/>
              </a:rPr>
              <a:t>顧客</a:t>
            </a:r>
          </a:p>
        </p:txBody>
      </p:sp>
      <p:sp>
        <p:nvSpPr>
          <p:cNvPr id="11" name="文字方塊 10">
            <a:extLst>
              <a:ext uri="{FF2B5EF4-FFF2-40B4-BE49-F238E27FC236}">
                <a16:creationId xmlns:a16="http://schemas.microsoft.com/office/drawing/2014/main" id="{BC975AE2-15CE-42A1-DBDC-C43701376156}"/>
              </a:ext>
            </a:extLst>
          </p:cNvPr>
          <p:cNvSpPr txBox="1"/>
          <p:nvPr/>
        </p:nvSpPr>
        <p:spPr>
          <a:xfrm>
            <a:off x="7919631" y="1590476"/>
            <a:ext cx="2374231" cy="584775"/>
          </a:xfrm>
          <a:prstGeom prst="rect">
            <a:avLst/>
          </a:prstGeom>
          <a:noFill/>
        </p:spPr>
        <p:txBody>
          <a:bodyPr wrap="square" rtlCol="0">
            <a:spAutoFit/>
          </a:bodyPr>
          <a:lstStyle/>
          <a:p>
            <a:pPr algn="ctr"/>
            <a:r>
              <a:rPr lang="zh-TW" altLang="en-US" sz="3200" b="1" dirty="0">
                <a:latin typeface="標楷體" panose="03000509000000000000" pitchFamily="65" charset="-120"/>
                <a:ea typeface="標楷體" panose="03000509000000000000" pitchFamily="65" charset="-120"/>
              </a:rPr>
              <a:t>店家</a:t>
            </a:r>
            <a:endParaRPr lang="zh-TW" altLang="en-US" sz="2800" b="1" dirty="0">
              <a:latin typeface="標楷體" panose="03000509000000000000" pitchFamily="65" charset="-120"/>
              <a:ea typeface="標楷體" panose="03000509000000000000" pitchFamily="65" charset="-120"/>
            </a:endParaRPr>
          </a:p>
        </p:txBody>
      </p:sp>
      <p:pic>
        <p:nvPicPr>
          <p:cNvPr id="23" name="圖片 22">
            <a:extLst>
              <a:ext uri="{FF2B5EF4-FFF2-40B4-BE49-F238E27FC236}">
                <a16:creationId xmlns:a16="http://schemas.microsoft.com/office/drawing/2014/main" id="{EDE4086F-5D9E-BCC7-0901-D0491E283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42" y="2282045"/>
            <a:ext cx="4254221" cy="4254221"/>
          </a:xfrm>
          <a:prstGeom prst="rect">
            <a:avLst/>
          </a:prstGeom>
        </p:spPr>
      </p:pic>
      <p:pic>
        <p:nvPicPr>
          <p:cNvPr id="25" name="圖片 24">
            <a:extLst>
              <a:ext uri="{FF2B5EF4-FFF2-40B4-BE49-F238E27FC236}">
                <a16:creationId xmlns:a16="http://schemas.microsoft.com/office/drawing/2014/main" id="{8368DBEA-89E2-DB6A-4E07-EA68F7004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261" y="2308256"/>
            <a:ext cx="4006597" cy="4006597"/>
          </a:xfrm>
          <a:prstGeom prst="rect">
            <a:avLst/>
          </a:prstGeom>
        </p:spPr>
      </p:pic>
    </p:spTree>
    <p:extLst>
      <p:ext uri="{BB962C8B-B14F-4D97-AF65-F5344CB8AC3E}">
        <p14:creationId xmlns:p14="http://schemas.microsoft.com/office/powerpoint/2010/main" val="3336730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系統功能</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文字方塊 10">
            <a:extLst>
              <a:ext uri="{FF2B5EF4-FFF2-40B4-BE49-F238E27FC236}">
                <a16:creationId xmlns:a16="http://schemas.microsoft.com/office/drawing/2014/main" id="{FA962007-3DA3-64A9-B954-18AE8BB852F4}"/>
              </a:ext>
            </a:extLst>
          </p:cNvPr>
          <p:cNvSpPr txBox="1"/>
          <p:nvPr/>
        </p:nvSpPr>
        <p:spPr>
          <a:xfrm>
            <a:off x="618808" y="1828242"/>
            <a:ext cx="11041503" cy="461665"/>
          </a:xfrm>
          <a:prstGeom prst="rect">
            <a:avLst/>
          </a:prstGeom>
          <a:noFill/>
        </p:spPr>
        <p:txBody>
          <a:bodyPr wrap="square">
            <a:spAutoFit/>
          </a:bodyPr>
          <a:lstStyle/>
          <a:p>
            <a:pPr algn="ctr">
              <a:buClr>
                <a:schemeClr val="accent1">
                  <a:lumMod val="75000"/>
                </a:schemeClr>
              </a:buClr>
            </a:pPr>
            <a:r>
              <a:rPr lang="zh-TW" altLang="en-US" sz="2400" dirty="0">
                <a:latin typeface="標楷體" panose="03000509000000000000" pitchFamily="65" charset="-120"/>
                <a:ea typeface="標楷體" panose="03000509000000000000" pitchFamily="65" charset="-120"/>
              </a:rPr>
              <a:t>本系統提供以下功能幫助顧客更便利點餐以及讓店家更便利管理系統。</a:t>
            </a:r>
          </a:p>
        </p:txBody>
      </p:sp>
      <p:sp>
        <p:nvSpPr>
          <p:cNvPr id="6" name="矩形 5">
            <a:extLst>
              <a:ext uri="{FF2B5EF4-FFF2-40B4-BE49-F238E27FC236}">
                <a16:creationId xmlns:a16="http://schemas.microsoft.com/office/drawing/2014/main" id="{D4E16697-B1F1-BA86-C15D-64544F63E11A}"/>
              </a:ext>
            </a:extLst>
          </p:cNvPr>
          <p:cNvSpPr/>
          <p:nvPr/>
        </p:nvSpPr>
        <p:spPr>
          <a:xfrm>
            <a:off x="327349" y="2572432"/>
            <a:ext cx="2747691" cy="3415800"/>
          </a:xfrm>
          <a:prstGeom prst="rect">
            <a:avLst/>
          </a:prstGeom>
          <a:solidFill>
            <a:srgbClr val="0070C0">
              <a:alpha val="50000"/>
            </a:srgbClr>
          </a:solidFill>
          <a:ln cmpd="dbl">
            <a:noFill/>
          </a:ln>
        </p:spPr>
        <p:style>
          <a:lnRef idx="0">
            <a:scrgbClr r="0" g="0" b="0"/>
          </a:lnRef>
          <a:fillRef idx="0">
            <a:scrgbClr r="0" g="0" b="0"/>
          </a:fillRef>
          <a:effectRef idx="0">
            <a:scrgbClr r="0" g="0" b="0"/>
          </a:effectRef>
          <a:fontRef idx="minor">
            <a:schemeClr val="lt1"/>
          </a:fontRef>
        </p:style>
        <p:txBody>
          <a:bodyPr rtlCol="0" anchor="ctr"/>
          <a:lstStyle/>
          <a:p>
            <a:pPr algn="ctr"/>
            <a:r>
              <a:rPr lang="zh-TW" altLang="en-US" sz="2800" b="1" dirty="0">
                <a:solidFill>
                  <a:schemeClr val="bg1"/>
                </a:solidFill>
                <a:latin typeface="標楷體" panose="03000509000000000000" pitchFamily="65" charset="-120"/>
                <a:ea typeface="標楷體" panose="03000509000000000000" pitchFamily="65" charset="-120"/>
              </a:rPr>
              <a:t>帳號管理</a:t>
            </a:r>
            <a:endParaRPr lang="en-US" altLang="zh-TW" sz="2800" dirty="0">
              <a:solidFill>
                <a:schemeClr val="bg1"/>
              </a:solidFill>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solidFill>
                  <a:schemeClr val="bg1"/>
                </a:solidFill>
                <a:latin typeface="標楷體" panose="03000509000000000000" pitchFamily="65" charset="-120"/>
                <a:ea typeface="標楷體" panose="03000509000000000000" pitchFamily="65" charset="-120"/>
              </a:rPr>
              <a:t>註冊登入</a:t>
            </a:r>
            <a:endParaRPr lang="en-US" altLang="zh-TW" sz="2800" dirty="0">
              <a:solidFill>
                <a:schemeClr val="bg1"/>
              </a:solidFill>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solidFill>
                  <a:schemeClr val="bg1"/>
                </a:solidFill>
                <a:latin typeface="標楷體" panose="03000509000000000000" pitchFamily="65" charset="-120"/>
                <a:ea typeface="標楷體" panose="03000509000000000000" pitchFamily="65" charset="-120"/>
              </a:rPr>
              <a:t>寄送通知</a:t>
            </a:r>
            <a:endParaRPr lang="en-US" altLang="zh-TW" sz="2800" dirty="0">
              <a:solidFill>
                <a:schemeClr val="bg1"/>
              </a:solidFill>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a:solidFill>
                  <a:schemeClr val="bg1"/>
                </a:solidFill>
                <a:latin typeface="標楷體" panose="03000509000000000000" pitchFamily="65" charset="-120"/>
                <a:ea typeface="標楷體" panose="03000509000000000000" pitchFamily="65" charset="-120"/>
              </a:rPr>
              <a:t>個人資料</a:t>
            </a:r>
            <a:endParaRPr lang="en-US" altLang="zh-TW" sz="2800" dirty="0">
              <a:solidFill>
                <a:schemeClr val="bg1"/>
              </a:solidFill>
              <a:latin typeface="標楷體" panose="03000509000000000000" pitchFamily="65" charset="-120"/>
              <a:ea typeface="標楷體" panose="03000509000000000000" pitchFamily="65" charset="-120"/>
            </a:endParaRPr>
          </a:p>
          <a:p>
            <a:pPr marL="514350" indent="-514350">
              <a:buFont typeface="+mj-lt"/>
              <a:buAutoNum type="arabicPeriod"/>
            </a:pPr>
            <a:endParaRPr lang="zh-TW" altLang="en-US" sz="2800" b="1" dirty="0">
              <a:solidFill>
                <a:schemeClr val="bg1"/>
              </a:solidFill>
              <a:latin typeface="標楷體" panose="03000509000000000000" pitchFamily="65" charset="-120"/>
              <a:ea typeface="標楷體" panose="03000509000000000000" pitchFamily="65" charset="-120"/>
            </a:endParaRPr>
          </a:p>
        </p:txBody>
      </p:sp>
      <p:sp>
        <p:nvSpPr>
          <p:cNvPr id="3" name="矩形 2">
            <a:extLst>
              <a:ext uri="{FF2B5EF4-FFF2-40B4-BE49-F238E27FC236}">
                <a16:creationId xmlns:a16="http://schemas.microsoft.com/office/drawing/2014/main" id="{8A5E1F99-A5EC-14B0-0A5D-2048F6534FBD}"/>
              </a:ext>
            </a:extLst>
          </p:cNvPr>
          <p:cNvSpPr/>
          <p:nvPr/>
        </p:nvSpPr>
        <p:spPr>
          <a:xfrm>
            <a:off x="3247534" y="2572432"/>
            <a:ext cx="2747691" cy="3415800"/>
          </a:xfrm>
          <a:prstGeom prst="rect">
            <a:avLst/>
          </a:prstGeom>
          <a:solidFill>
            <a:srgbClr val="FFC000">
              <a:alpha val="50000"/>
            </a:srgbClr>
          </a:solidFill>
          <a:ln cmpd="dbl">
            <a:noFill/>
          </a:ln>
        </p:spPr>
        <p:style>
          <a:lnRef idx="0">
            <a:scrgbClr r="0" g="0" b="0"/>
          </a:lnRef>
          <a:fillRef idx="0">
            <a:scrgbClr r="0" g="0" b="0"/>
          </a:fillRef>
          <a:effectRef idx="0">
            <a:scrgbClr r="0" g="0" b="0"/>
          </a:effectRef>
          <a:fontRef idx="minor">
            <a:schemeClr val="lt1"/>
          </a:fontRef>
        </p:style>
        <p:txBody>
          <a:bodyPr rtlCol="0" anchor="ctr"/>
          <a:lstStyle/>
          <a:p>
            <a:pPr marL="0" indent="0" algn="ctr">
              <a:buFont typeface="Arial" panose="020B0604020202020204" pitchFamily="34" charset="0"/>
              <a:buNone/>
            </a:pPr>
            <a:r>
              <a:rPr lang="zh-TW" altLang="en-US" sz="2800" b="1" dirty="0">
                <a:latin typeface="標楷體" panose="03000509000000000000" pitchFamily="65" charset="-120"/>
                <a:ea typeface="標楷體" panose="03000509000000000000" pitchFamily="65" charset="-120"/>
              </a:rPr>
              <a:t>購物處理</a:t>
            </a: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瀏覽菜單</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購買飲料</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顧客訂單</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endParaRPr lang="zh-TW" altLang="en-US" sz="2800" dirty="0">
              <a:latin typeface="標楷體" panose="03000509000000000000" pitchFamily="65" charset="-120"/>
              <a:ea typeface="標楷體" panose="03000509000000000000" pitchFamily="65" charset="-120"/>
            </a:endParaRPr>
          </a:p>
        </p:txBody>
      </p:sp>
      <p:sp>
        <p:nvSpPr>
          <p:cNvPr id="4" name="矩形 3">
            <a:extLst>
              <a:ext uri="{FF2B5EF4-FFF2-40B4-BE49-F238E27FC236}">
                <a16:creationId xmlns:a16="http://schemas.microsoft.com/office/drawing/2014/main" id="{50C075FD-3270-B34A-6190-CE333628DB5B}"/>
              </a:ext>
            </a:extLst>
          </p:cNvPr>
          <p:cNvSpPr/>
          <p:nvPr/>
        </p:nvSpPr>
        <p:spPr>
          <a:xfrm>
            <a:off x="6167719" y="2572432"/>
            <a:ext cx="2747691" cy="3415800"/>
          </a:xfrm>
          <a:prstGeom prst="rect">
            <a:avLst/>
          </a:prstGeom>
          <a:solidFill>
            <a:srgbClr val="7030A0">
              <a:alpha val="50000"/>
            </a:srgbClr>
          </a:solidFill>
          <a:ln cmpd="dbl">
            <a:noFill/>
          </a:ln>
        </p:spPr>
        <p:style>
          <a:lnRef idx="0">
            <a:scrgbClr r="0" g="0" b="0"/>
          </a:lnRef>
          <a:fillRef idx="0">
            <a:scrgbClr r="0" g="0" b="0"/>
          </a:fillRef>
          <a:effectRef idx="0">
            <a:scrgbClr r="0" g="0" b="0"/>
          </a:effectRef>
          <a:fontRef idx="minor">
            <a:schemeClr val="lt1"/>
          </a:fontRef>
        </p:style>
        <p:txBody>
          <a:bodyPr rtlCol="0" anchor="ctr"/>
          <a:lstStyle/>
          <a:p>
            <a:pPr marL="0" indent="0" algn="ctr">
              <a:buFont typeface="Arial" panose="020B0604020202020204" pitchFamily="34" charset="0"/>
              <a:buNone/>
            </a:pPr>
            <a:r>
              <a:rPr lang="zh-TW" altLang="en-US" sz="2800" b="1" dirty="0">
                <a:latin typeface="標楷體" panose="03000509000000000000" pitchFamily="65" charset="-120"/>
                <a:ea typeface="標楷體" panose="03000509000000000000" pitchFamily="65" charset="-120"/>
              </a:rPr>
              <a:t>商品處理</a:t>
            </a:r>
            <a:endParaRPr lang="en-US" altLang="zh-TW" sz="2800" b="1"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新增商品</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編輯商品</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管理商品</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endParaRPr lang="en-US" altLang="zh-TW" sz="2800" dirty="0">
              <a:latin typeface="標楷體" panose="03000509000000000000" pitchFamily="65" charset="-120"/>
              <a:ea typeface="標楷體" panose="03000509000000000000" pitchFamily="65" charset="-120"/>
            </a:endParaRPr>
          </a:p>
        </p:txBody>
      </p:sp>
      <p:sp>
        <p:nvSpPr>
          <p:cNvPr id="5" name="矩形 4">
            <a:extLst>
              <a:ext uri="{FF2B5EF4-FFF2-40B4-BE49-F238E27FC236}">
                <a16:creationId xmlns:a16="http://schemas.microsoft.com/office/drawing/2014/main" id="{6D297831-E604-8EFF-B3CC-800225366277}"/>
              </a:ext>
            </a:extLst>
          </p:cNvPr>
          <p:cNvSpPr/>
          <p:nvPr/>
        </p:nvSpPr>
        <p:spPr>
          <a:xfrm>
            <a:off x="9083967" y="2572432"/>
            <a:ext cx="2747691" cy="3415800"/>
          </a:xfrm>
          <a:prstGeom prst="rect">
            <a:avLst/>
          </a:prstGeom>
          <a:solidFill>
            <a:srgbClr val="00B050">
              <a:alpha val="50000"/>
            </a:srgbClr>
          </a:solidFill>
          <a:ln cmpd="dbl">
            <a:noFill/>
          </a:ln>
        </p:spPr>
        <p:style>
          <a:lnRef idx="0">
            <a:scrgbClr r="0" g="0" b="0"/>
          </a:lnRef>
          <a:fillRef idx="0">
            <a:scrgbClr r="0" g="0" b="0"/>
          </a:fillRef>
          <a:effectRef idx="0">
            <a:scrgbClr r="0" g="0" b="0"/>
          </a:effectRef>
          <a:fontRef idx="minor">
            <a:schemeClr val="lt1"/>
          </a:fontRef>
        </p:style>
        <p:txBody>
          <a:bodyPr rtlCol="0" anchor="ctr"/>
          <a:lstStyle/>
          <a:p>
            <a:pPr marL="0" indent="0" algn="ctr">
              <a:buFont typeface="Arial" panose="020B0604020202020204" pitchFamily="34" charset="0"/>
              <a:buNone/>
            </a:pPr>
            <a:r>
              <a:rPr lang="zh-TW" altLang="en-US" sz="2800" b="1" dirty="0">
                <a:latin typeface="標楷體" panose="03000509000000000000" pitchFamily="65" charset="-120"/>
                <a:ea typeface="標楷體" panose="03000509000000000000" pitchFamily="65" charset="-120"/>
              </a:rPr>
              <a:t>特色功能</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飲料排行</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r>
              <a:rPr lang="zh-TW" altLang="en-US" sz="2800" dirty="0">
                <a:latin typeface="標楷體" panose="03000509000000000000" pitchFamily="65" charset="-120"/>
                <a:ea typeface="標楷體" panose="03000509000000000000" pitchFamily="65" charset="-120"/>
              </a:rPr>
              <a:t>團購</a:t>
            </a: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endParaRPr lang="en-US" altLang="zh-TW" sz="2800" dirty="0">
              <a:latin typeface="標楷體" panose="03000509000000000000" pitchFamily="65" charset="-120"/>
              <a:ea typeface="標楷體" panose="03000509000000000000" pitchFamily="65" charset="-120"/>
            </a:endParaRPr>
          </a:p>
          <a:p>
            <a:pPr marL="514350" indent="-514350">
              <a:buFont typeface="+mj-lt"/>
              <a:buAutoNum type="arabicPeriod"/>
            </a:pPr>
            <a:endParaRPr lang="en-US" altLang="zh-TW"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86571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標題 1">
            <a:extLst>
              <a:ext uri="{FF2B5EF4-FFF2-40B4-BE49-F238E27FC236}">
                <a16:creationId xmlns:a16="http://schemas.microsoft.com/office/drawing/2014/main" id="{9866C7AD-B7FC-6FD7-AD8E-06430E1967E3}"/>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sz="6000" b="1">
                <a:latin typeface="標楷體" panose="03000509000000000000" pitchFamily="65" charset="-120"/>
                <a:ea typeface="標楷體" panose="03000509000000000000" pitchFamily="65" charset="-120"/>
              </a:rPr>
              <a:t>介面展示</a:t>
            </a:r>
            <a:r>
              <a:rPr lang="en-US" altLang="zh-TW" sz="6000" b="1">
                <a:latin typeface="標楷體" panose="03000509000000000000" pitchFamily="65" charset="-120"/>
                <a:ea typeface="標楷體" panose="03000509000000000000" pitchFamily="65" charset="-120"/>
              </a:rPr>
              <a:t>(</a:t>
            </a:r>
            <a:r>
              <a:rPr lang="zh-TW" altLang="en-US" sz="6000" b="1">
                <a:latin typeface="標楷體" panose="03000509000000000000" pitchFamily="65" charset="-120"/>
                <a:ea typeface="標楷體" panose="03000509000000000000" pitchFamily="65" charset="-120"/>
              </a:rPr>
              <a:t>顧客</a:t>
            </a:r>
            <a:r>
              <a:rPr lang="en-US" altLang="zh-TW" sz="6000" b="1">
                <a:latin typeface="標楷體" panose="03000509000000000000" pitchFamily="65" charset="-120"/>
                <a:ea typeface="標楷體" panose="03000509000000000000" pitchFamily="65" charset="-120"/>
              </a:rPr>
              <a:t>) (</a:t>
            </a:r>
            <a:r>
              <a:rPr lang="zh-TW" altLang="en-US" sz="6000" b="1">
                <a:latin typeface="標楷體" panose="03000509000000000000" pitchFamily="65" charset="-120"/>
                <a:ea typeface="標楷體" panose="03000509000000000000" pitchFamily="65" charset="-120"/>
              </a:rPr>
              <a:t>店家</a:t>
            </a:r>
            <a:r>
              <a:rPr lang="en-US" altLang="zh-TW" sz="6000" b="1">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7" name="文字方塊 6">
            <a:extLst>
              <a:ext uri="{FF2B5EF4-FFF2-40B4-BE49-F238E27FC236}">
                <a16:creationId xmlns:a16="http://schemas.microsoft.com/office/drawing/2014/main" id="{3EA0D415-B068-1677-25B7-20DC66415232}"/>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註冊</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9" name="圖片 8" descr="一張含有 文字, 室內, 杯子, 螢幕擷取畫面 的圖片&#10;&#10;自動產生的描述">
            <a:extLst>
              <a:ext uri="{FF2B5EF4-FFF2-40B4-BE49-F238E27FC236}">
                <a16:creationId xmlns:a16="http://schemas.microsoft.com/office/drawing/2014/main" id="{5A1CF34B-665F-6C54-C421-0BDE42B71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857" y="1429888"/>
            <a:ext cx="7882286" cy="4575412"/>
          </a:xfrm>
          <a:prstGeom prst="rect">
            <a:avLst/>
          </a:prstGeom>
        </p:spPr>
      </p:pic>
    </p:spTree>
    <p:extLst>
      <p:ext uri="{BB962C8B-B14F-4D97-AF65-F5344CB8AC3E}">
        <p14:creationId xmlns:p14="http://schemas.microsoft.com/office/powerpoint/2010/main" val="183720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註冊完成郵件</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4" name="圖片 3">
            <a:extLst>
              <a:ext uri="{FF2B5EF4-FFF2-40B4-BE49-F238E27FC236}">
                <a16:creationId xmlns:a16="http://schemas.microsoft.com/office/drawing/2014/main" id="{2C94A672-F285-4046-894F-A06F3520D243}"/>
              </a:ext>
            </a:extLst>
          </p:cNvPr>
          <p:cNvPicPr>
            <a:picLocks noChangeAspect="1"/>
          </p:cNvPicPr>
          <p:nvPr/>
        </p:nvPicPr>
        <p:blipFill>
          <a:blip r:embed="rId3"/>
          <a:stretch>
            <a:fillRect/>
          </a:stretch>
        </p:blipFill>
        <p:spPr>
          <a:xfrm>
            <a:off x="3091544" y="1487888"/>
            <a:ext cx="6008912" cy="4465222"/>
          </a:xfrm>
          <a:prstGeom prst="rect">
            <a:avLst/>
          </a:prstGeom>
        </p:spPr>
      </p:pic>
    </p:spTree>
    <p:extLst>
      <p:ext uri="{BB962C8B-B14F-4D97-AF65-F5344CB8AC3E}">
        <p14:creationId xmlns:p14="http://schemas.microsoft.com/office/powerpoint/2010/main" val="104269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D5498356-5919-F6A7-FB43-A3B3DAA9ACB7}"/>
              </a:ext>
            </a:extLst>
          </p:cNvPr>
          <p:cNvSpPr>
            <a:spLocks noGrp="1"/>
          </p:cNvSpPr>
          <p:nvPr>
            <p:ph type="title"/>
          </p:nvPr>
        </p:nvSpPr>
        <p:spPr>
          <a:xfrm>
            <a:off x="643467" y="321734"/>
            <a:ext cx="10905066" cy="1135737"/>
          </a:xfrm>
        </p:spPr>
        <p:txBody>
          <a:bodyPr>
            <a:normAutofit/>
          </a:bodyPr>
          <a:lstStyle/>
          <a:p>
            <a:pPr algn="ctr"/>
            <a:r>
              <a:rPr lang="zh-TW" altLang="en-US" sz="6000" b="1" dirty="0">
                <a:latin typeface="標楷體" panose="03000509000000000000" pitchFamily="65" charset="-120"/>
                <a:ea typeface="標楷體" panose="03000509000000000000" pitchFamily="65" charset="-120"/>
              </a:rPr>
              <a:t>介面展示</a:t>
            </a:r>
            <a:r>
              <a:rPr lang="en-US" altLang="zh-TW" sz="6000" b="1" dirty="0">
                <a:latin typeface="標楷體" panose="03000509000000000000" pitchFamily="65" charset="-120"/>
                <a:ea typeface="標楷體" panose="03000509000000000000" pitchFamily="65" charset="-120"/>
              </a:rPr>
              <a:t>(</a:t>
            </a:r>
            <a:r>
              <a:rPr lang="zh-TW" altLang="en-US" sz="6000" b="1" dirty="0">
                <a:latin typeface="標楷體" panose="03000509000000000000" pitchFamily="65" charset="-120"/>
                <a:ea typeface="標楷體" panose="03000509000000000000" pitchFamily="65" charset="-120"/>
              </a:rPr>
              <a:t>顧客</a:t>
            </a:r>
            <a:r>
              <a:rPr lang="en-US" altLang="zh-TW" sz="6000" b="1" dirty="0">
                <a:latin typeface="標楷體" panose="03000509000000000000" pitchFamily="65" charset="-120"/>
                <a:ea typeface="標楷體" panose="03000509000000000000" pitchFamily="65" charset="-120"/>
              </a:rPr>
              <a:t>) (</a:t>
            </a:r>
            <a:r>
              <a:rPr lang="zh-TW" altLang="en-US" sz="6000" b="1" dirty="0">
                <a:latin typeface="標楷體" panose="03000509000000000000" pitchFamily="65" charset="-120"/>
                <a:ea typeface="標楷體" panose="03000509000000000000" pitchFamily="65" charset="-120"/>
              </a:rPr>
              <a:t>店家</a:t>
            </a:r>
            <a:r>
              <a:rPr lang="en-US" altLang="zh-TW" sz="6000" b="1" dirty="0">
                <a:latin typeface="標楷體" panose="03000509000000000000" pitchFamily="65" charset="-120"/>
                <a:ea typeface="標楷體" panose="03000509000000000000" pitchFamily="65" charset="-120"/>
              </a:rPr>
              <a:t>)</a:t>
            </a:r>
            <a:endParaRPr lang="zh-TW" altLang="en-US" sz="6000" b="1" dirty="0">
              <a:latin typeface="標楷體" panose="03000509000000000000" pitchFamily="65" charset="-120"/>
              <a:ea typeface="標楷體" panose="03000509000000000000" pitchFamily="65" charset="-120"/>
            </a:endParaRP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文字方塊 14">
            <a:extLst>
              <a:ext uri="{FF2B5EF4-FFF2-40B4-BE49-F238E27FC236}">
                <a16:creationId xmlns:a16="http://schemas.microsoft.com/office/drawing/2014/main" id="{34C5ED19-23A3-BE21-C570-E6DE9891C02E}"/>
              </a:ext>
            </a:extLst>
          </p:cNvPr>
          <p:cNvSpPr txBox="1"/>
          <p:nvPr/>
        </p:nvSpPr>
        <p:spPr>
          <a:xfrm>
            <a:off x="767437" y="6005300"/>
            <a:ext cx="10657126" cy="523220"/>
          </a:xfrm>
          <a:prstGeom prst="rect">
            <a:avLst/>
          </a:prstGeom>
          <a:noFill/>
        </p:spPr>
        <p:txBody>
          <a:bodyPr wrap="square">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2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登入</a:t>
            </a:r>
            <a:endParaRPr kumimoji="0" lang="zh-TW" altLang="en-US" sz="1800" b="1"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pic>
        <p:nvPicPr>
          <p:cNvPr id="4" name="圖片 3">
            <a:extLst>
              <a:ext uri="{FF2B5EF4-FFF2-40B4-BE49-F238E27FC236}">
                <a16:creationId xmlns:a16="http://schemas.microsoft.com/office/drawing/2014/main" id="{C871DC9B-851E-550E-14E1-3DD799BE993D}"/>
              </a:ext>
            </a:extLst>
          </p:cNvPr>
          <p:cNvPicPr>
            <a:picLocks noChangeAspect="1"/>
          </p:cNvPicPr>
          <p:nvPr/>
        </p:nvPicPr>
        <p:blipFill rotWithShape="1">
          <a:blip r:embed="rId3"/>
          <a:srcRect r="265"/>
          <a:stretch/>
        </p:blipFill>
        <p:spPr>
          <a:xfrm>
            <a:off x="2308194" y="1434702"/>
            <a:ext cx="7575612" cy="4593368"/>
          </a:xfrm>
          <a:prstGeom prst="rect">
            <a:avLst/>
          </a:prstGeom>
        </p:spPr>
      </p:pic>
    </p:spTree>
    <p:extLst>
      <p:ext uri="{BB962C8B-B14F-4D97-AF65-F5344CB8AC3E}">
        <p14:creationId xmlns:p14="http://schemas.microsoft.com/office/powerpoint/2010/main" val="18603448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4010</TotalTime>
  <Words>674</Words>
  <Application>Microsoft Office PowerPoint</Application>
  <PresentationFormat>寬螢幕</PresentationFormat>
  <Paragraphs>147</Paragraphs>
  <Slides>26</Slides>
  <Notes>21</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26</vt:i4>
      </vt:variant>
    </vt:vector>
  </HeadingPairs>
  <TitlesOfParts>
    <vt:vector size="33" baseType="lpstr">
      <vt:lpstr>標楷體</vt:lpstr>
      <vt:lpstr>Arial</vt:lpstr>
      <vt:lpstr>Calibri</vt:lpstr>
      <vt:lpstr>Calibri Light</vt:lpstr>
      <vt:lpstr>Times New Roman</vt:lpstr>
      <vt:lpstr>Wingdings</vt:lpstr>
      <vt:lpstr>Office 佈景主題</vt:lpstr>
      <vt:lpstr>幸茶飲料專賣店</vt:lpstr>
      <vt:lpstr>目錄</vt:lpstr>
      <vt:lpstr>前言</vt:lpstr>
      <vt:lpstr>使用工具</vt:lpstr>
      <vt:lpstr>使用對象</vt:lpstr>
      <vt:lpstr>系統功能</vt:lpstr>
      <vt:lpstr>PowerPoint 簡報</vt:lpstr>
      <vt:lpstr>介面展示(顧客)</vt:lpstr>
      <vt:lpstr>介面展示(顧客) (店家)</vt:lpstr>
      <vt:lpstr>PowerPoint 簡報</vt:lpstr>
      <vt:lpstr>介面展示(店家)</vt:lpstr>
      <vt:lpstr>介面展示(店家)</vt:lpstr>
      <vt:lpstr>介面展示(店家)</vt:lpstr>
      <vt:lpstr>介面展示(顧客)</vt:lpstr>
      <vt:lpstr>介面展示(顧客)</vt:lpstr>
      <vt:lpstr>介面展示(顧客)</vt:lpstr>
      <vt:lpstr>介面展示(顧客)</vt:lpstr>
      <vt:lpstr>介面展示(顧客)</vt:lpstr>
      <vt:lpstr>介面展示(顧客)</vt:lpstr>
      <vt:lpstr>介面展示(顧客)</vt:lpstr>
      <vt:lpstr>介面展示(顧客)</vt:lpstr>
      <vt:lpstr>介面展示(顧客)</vt:lpstr>
      <vt:lpstr>Demo</vt:lpstr>
      <vt:lpstr>結論及未來發展</vt:lpstr>
      <vt:lpstr>甘特圖</vt:lpstr>
      <vt:lpstr>謝謝聆聽!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幸茶飲料專賣店 </dc:title>
  <dc:creator>陳弈潔</dc:creator>
  <cp:lastModifiedBy>陳弈潔</cp:lastModifiedBy>
  <cp:revision>75</cp:revision>
  <dcterms:created xsi:type="dcterms:W3CDTF">2022-05-25T05:26:22Z</dcterms:created>
  <dcterms:modified xsi:type="dcterms:W3CDTF">2022-11-17T04:10:09Z</dcterms:modified>
</cp:coreProperties>
</file>